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 id="2147484140" r:id="rId2"/>
    <p:sldMasterId id="2147484152" r:id="rId3"/>
    <p:sldMasterId id="2147484164" r:id="rId4"/>
  </p:sldMasterIdLst>
  <p:sldIdLst>
    <p:sldId id="256" r:id="rId5"/>
    <p:sldId id="257" r:id="rId6"/>
    <p:sldId id="258" r:id="rId7"/>
    <p:sldId id="259" r:id="rId8"/>
    <p:sldId id="260" r:id="rId9"/>
    <p:sldId id="261" r:id="rId10"/>
    <p:sldId id="262" r:id="rId11"/>
    <p:sldId id="263" r:id="rId12"/>
    <p:sldId id="264" r:id="rId13"/>
    <p:sldId id="265" r:id="rId14"/>
    <p:sldId id="267" r:id="rId15"/>
    <p:sldId id="268" r:id="rId16"/>
    <p:sldId id="269" r:id="rId17"/>
    <p:sldId id="270" r:id="rId18"/>
    <p:sldId id="271" r:id="rId19"/>
    <p:sldId id="272" r:id="rId20"/>
    <p:sldId id="273" r:id="rId21"/>
    <p:sldId id="266"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9" r:id="rId36"/>
    <p:sldId id="290" r:id="rId37"/>
    <p:sldId id="287" r:id="rId38"/>
    <p:sldId id="288" r:id="rId39"/>
    <p:sldId id="29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edge/>
    <p:sndAc>
      <p:end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wedge/>
    <p:sndAc>
      <p:end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edge/>
    <p:sndAc>
      <p:end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03/05/2010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wedge/>
    <p:sndAc>
      <p:end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edge/>
    <p:sndAc>
      <p:end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wedge/>
    <p:sndAc>
      <p:end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03/05/2010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wedge/>
    <p:sndAc>
      <p:end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edge/>
    <p:sndAc>
      <p:end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edge/>
    <p:sndAc>
      <p:end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wedge/>
    <p:sndAc>
      <p:end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edge/>
    <p:sndAc>
      <p:endSnd/>
    </p:sndAc>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edge/>
    <p:sndAc>
      <p:endSnd/>
    </p:sndAc>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wedge/>
    <p:sndAc>
      <p:endSnd/>
    </p:sndAc>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edge/>
    <p:sndAc>
      <p:endSnd/>
    </p:sndAc>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03/05/2010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wedge/>
    <p:sndAc>
      <p:endSnd/>
    </p:sndAc>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edge/>
    <p:sndAc>
      <p:endSnd/>
    </p:sndAc>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wedge/>
    <p:sndAc>
      <p:endSnd/>
    </p:sndAc>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03/05/2010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wedge/>
    <p:sndAc>
      <p:endSnd/>
    </p:sndAc>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edge/>
    <p:sndAc>
      <p:endSnd/>
    </p:sndAc>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edge/>
    <p:sndAc>
      <p:end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03/05/2010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end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03/05/2010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ransition>
    <p:wedge/>
    <p:sndAc>
      <p:end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03/05/2010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ransition>
    <p:wedge/>
    <p:sndAc>
      <p:endSnd/>
    </p:sndAc>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03/05/2010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ransition>
    <p:wedge/>
    <p:sndAc>
      <p:endSnd/>
    </p:sndAc>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03/05/2010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ransition>
    <p:wedge/>
    <p:sndAc>
      <p:endSnd/>
    </p:sndAc>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7500" lnSpcReduction="20000"/>
          </a:bodyPr>
          <a:lstStyle/>
          <a:p>
            <a:endParaRPr lang="en-US" dirty="0" smtClean="0"/>
          </a:p>
          <a:p>
            <a:r>
              <a:rPr lang="en-US" sz="3000" dirty="0" err="1" smtClean="0"/>
              <a:t>Prof.Dr</a:t>
            </a:r>
            <a:r>
              <a:rPr lang="en-US" sz="3000" dirty="0" smtClean="0"/>
              <a:t>. </a:t>
            </a:r>
            <a:r>
              <a:rPr lang="en-US" sz="3000" dirty="0" err="1" smtClean="0"/>
              <a:t>T.S.N.Sastry</a:t>
            </a:r>
            <a:endParaRPr lang="en-US" sz="3000" dirty="0" smtClean="0"/>
          </a:p>
          <a:p>
            <a:r>
              <a:rPr lang="en-US" sz="3000" dirty="0" smtClean="0"/>
              <a:t>Head &amp; Member Management Council, Department of Law University of Pune  </a:t>
            </a:r>
            <a:endParaRPr lang="en-US" sz="3000" dirty="0"/>
          </a:p>
        </p:txBody>
      </p:sp>
      <p:sp>
        <p:nvSpPr>
          <p:cNvPr id="2" name="Title 1"/>
          <p:cNvSpPr>
            <a:spLocks noGrp="1"/>
          </p:cNvSpPr>
          <p:nvPr>
            <p:ph type="ctrTitle"/>
          </p:nvPr>
        </p:nvSpPr>
        <p:spPr>
          <a:xfrm>
            <a:off x="457200" y="533400"/>
            <a:ext cx="8458200" cy="1447800"/>
          </a:xfrm>
        </p:spPr>
        <p:txBody>
          <a:bodyPr>
            <a:noAutofit/>
          </a:bodyPr>
          <a:lstStyle/>
          <a:p>
            <a:r>
              <a:rPr lang="en-US" sz="3200" dirty="0" smtClean="0"/>
              <a:t>Quality Improvement </a:t>
            </a:r>
            <a:br>
              <a:rPr lang="en-US" sz="3200" dirty="0" smtClean="0"/>
            </a:br>
            <a:r>
              <a:rPr lang="en-US" sz="3200" dirty="0" smtClean="0"/>
              <a:t>Changing Values &amp; Customs in Society-The Significance of Human Rights Education</a:t>
            </a:r>
            <a:endParaRPr lang="en-US" sz="3200" dirty="0"/>
          </a:p>
        </p:txBody>
      </p:sp>
    </p:spTree>
  </p:cSld>
  <p:clrMapOvr>
    <a:masterClrMapping/>
  </p:clrMapOvr>
  <p:transition>
    <p:wedge/>
    <p:sndAc>
      <p:end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and customs</a:t>
            </a:r>
            <a:endParaRPr lang="en-US" dirty="0"/>
          </a:p>
        </p:txBody>
      </p:sp>
      <p:sp>
        <p:nvSpPr>
          <p:cNvPr id="3" name="Content Placeholder 2"/>
          <p:cNvSpPr>
            <a:spLocks noGrp="1"/>
          </p:cNvSpPr>
          <p:nvPr>
            <p:ph sz="quarter" idx="1"/>
          </p:nvPr>
        </p:nvSpPr>
        <p:spPr/>
        <p:txBody>
          <a:bodyPr/>
          <a:lstStyle/>
          <a:p>
            <a:pPr algn="just"/>
            <a:r>
              <a:rPr lang="en-US" dirty="0" smtClean="0"/>
              <a:t>There is no central organization that monitored the development growth of values and customs. They have been derived from various aspects of the Polity and developed the aspects of oneness in their value system.</a:t>
            </a:r>
          </a:p>
          <a:p>
            <a:pPr algn="just"/>
            <a:r>
              <a:rPr lang="en-US" dirty="0" smtClean="0"/>
              <a:t>Values and customs which usually become part and parcel of norms. Customs is the twilight stage of norm or law.   </a:t>
            </a:r>
          </a:p>
        </p:txBody>
      </p:sp>
    </p:spTree>
  </p:cSld>
  <p:clrMapOvr>
    <a:masterClrMapping/>
  </p:clrMapOvr>
  <p:transition>
    <p:wedge/>
    <p:sndAc>
      <p:end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and customs</a:t>
            </a:r>
            <a:endParaRPr lang="en-US" dirty="0"/>
          </a:p>
        </p:txBody>
      </p:sp>
      <p:sp>
        <p:nvSpPr>
          <p:cNvPr id="3" name="Content Placeholder 2"/>
          <p:cNvSpPr>
            <a:spLocks noGrp="1"/>
          </p:cNvSpPr>
          <p:nvPr>
            <p:ph sz="quarter" idx="1"/>
          </p:nvPr>
        </p:nvSpPr>
        <p:spPr/>
        <p:txBody>
          <a:bodyPr/>
          <a:lstStyle/>
          <a:p>
            <a:pPr algn="just"/>
            <a:r>
              <a:rPr lang="en-US" sz="2800" dirty="0" smtClean="0"/>
              <a:t>A norm is a rule that governs our </a:t>
            </a:r>
            <a:r>
              <a:rPr lang="en-US" sz="2800" dirty="0" err="1" smtClean="0"/>
              <a:t>behaviour</a:t>
            </a:r>
            <a:r>
              <a:rPr lang="en-US" sz="2800" dirty="0" smtClean="0"/>
              <a:t> in a society.  Norms are generally group oriented which target at the changing perceptions of society. </a:t>
            </a:r>
          </a:p>
          <a:p>
            <a:pPr algn="just"/>
            <a:r>
              <a:rPr lang="en-US" sz="3200" dirty="0" smtClean="0"/>
              <a:t>Social norms are more important than individual norms. Of course these values and customs that depend on the society’s recognition.  </a:t>
            </a:r>
            <a:endParaRPr lang="en-US" sz="3200" dirty="0"/>
          </a:p>
        </p:txBody>
      </p:sp>
    </p:spTree>
  </p:cSld>
  <p:clrMapOvr>
    <a:masterClrMapping/>
  </p:clrMapOvr>
  <p:transition>
    <p:wedge/>
    <p:sndAc>
      <p:end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values</a:t>
            </a:r>
            <a:endParaRPr lang="en-US" dirty="0"/>
          </a:p>
        </p:txBody>
      </p:sp>
      <p:sp>
        <p:nvSpPr>
          <p:cNvPr id="3" name="Content Placeholder 2"/>
          <p:cNvSpPr>
            <a:spLocks noGrp="1"/>
          </p:cNvSpPr>
          <p:nvPr>
            <p:ph sz="quarter" idx="1"/>
          </p:nvPr>
        </p:nvSpPr>
        <p:spPr/>
        <p:txBody>
          <a:bodyPr/>
          <a:lstStyle/>
          <a:p>
            <a:pPr algn="just"/>
            <a:r>
              <a:rPr lang="en-US" dirty="0" smtClean="0"/>
              <a:t>Values broadly can be defined as; the most desirable, correct and good that the members of a society practice. The values are developed basing on the culture of the society.</a:t>
            </a:r>
          </a:p>
          <a:p>
            <a:pPr algn="just"/>
            <a:r>
              <a:rPr lang="en-US" dirty="0" smtClean="0"/>
              <a:t>Values Provide stability, bring legitimacy in governing relationships and develops adjustment between different set of rules that govern the society    </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Menaing</a:t>
            </a:r>
            <a:r>
              <a:rPr lang="en-US" dirty="0" smtClean="0"/>
              <a:t>….</a:t>
            </a:r>
            <a:endParaRPr lang="en-US" dirty="0"/>
          </a:p>
        </p:txBody>
      </p:sp>
      <p:sp>
        <p:nvSpPr>
          <p:cNvPr id="3" name="Content Placeholder 2"/>
          <p:cNvSpPr>
            <a:spLocks noGrp="1"/>
          </p:cNvSpPr>
          <p:nvPr>
            <p:ph sz="quarter" idx="1"/>
          </p:nvPr>
        </p:nvSpPr>
        <p:spPr/>
        <p:txBody>
          <a:bodyPr/>
          <a:lstStyle/>
          <a:p>
            <a:pPr algn="just"/>
            <a:r>
              <a:rPr lang="en-US" dirty="0" smtClean="0"/>
              <a:t>Traditional values which have been developed from generations.</a:t>
            </a:r>
          </a:p>
          <a:p>
            <a:pPr algn="just"/>
            <a:r>
              <a:rPr lang="en-US" dirty="0" smtClean="0"/>
              <a:t>Modern are the contemporary values that have been developed in a society according to the changing needs of the society.</a:t>
            </a:r>
          </a:p>
          <a:p>
            <a:pPr algn="just"/>
            <a:r>
              <a:rPr lang="en-US" dirty="0" smtClean="0"/>
              <a:t>They can be divided Pluralism which absorbs many faiths and integrates into one system.</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Values through social lens</a:t>
            </a:r>
            <a:endParaRPr lang="en-US" dirty="0"/>
          </a:p>
        </p:txBody>
      </p:sp>
      <p:sp>
        <p:nvSpPr>
          <p:cNvPr id="3" name="Content Placeholder 2"/>
          <p:cNvSpPr>
            <a:spLocks noGrp="1"/>
          </p:cNvSpPr>
          <p:nvPr>
            <p:ph sz="quarter" idx="1"/>
          </p:nvPr>
        </p:nvSpPr>
        <p:spPr/>
        <p:txBody>
          <a:bodyPr/>
          <a:lstStyle/>
          <a:p>
            <a:pPr algn="just"/>
            <a:r>
              <a:rPr lang="en-US" dirty="0" smtClean="0"/>
              <a:t>Holism insists that an individual should discharge his duties and claim for rights.</a:t>
            </a:r>
          </a:p>
          <a:p>
            <a:pPr algn="just"/>
            <a:r>
              <a:rPr lang="en-US" dirty="0" smtClean="0"/>
              <a:t>Democracy which promotes the individual in the decision making process.</a:t>
            </a:r>
          </a:p>
          <a:p>
            <a:pPr algn="just"/>
            <a:r>
              <a:rPr lang="en-US" dirty="0" smtClean="0"/>
              <a:t> Socialism brings  oneness in a society without any financial hierarchy.</a:t>
            </a:r>
          </a:p>
          <a:p>
            <a:pPr algn="just"/>
            <a:r>
              <a:rPr lang="en-US" dirty="0" smtClean="0"/>
              <a:t> Secularism bring all the communities together without any preference to individual’s choices.</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Values</a:t>
            </a:r>
            <a:endParaRPr lang="en-US" dirty="0"/>
          </a:p>
        </p:txBody>
      </p:sp>
      <p:sp>
        <p:nvSpPr>
          <p:cNvPr id="3" name="Content Placeholder 2"/>
          <p:cNvSpPr>
            <a:spLocks noGrp="1"/>
          </p:cNvSpPr>
          <p:nvPr>
            <p:ph sz="quarter" idx="1"/>
          </p:nvPr>
        </p:nvSpPr>
        <p:spPr/>
        <p:txBody>
          <a:bodyPr>
            <a:normAutofit/>
          </a:bodyPr>
          <a:lstStyle/>
          <a:p>
            <a:r>
              <a:rPr lang="en-US" sz="3600" dirty="0" smtClean="0"/>
              <a:t>Value is a matter of faith and belief</a:t>
            </a:r>
          </a:p>
          <a:p>
            <a:r>
              <a:rPr lang="en-US" sz="3600" dirty="0" smtClean="0"/>
              <a:t>Values are abstract as they have cognitive elements</a:t>
            </a:r>
          </a:p>
          <a:p>
            <a:r>
              <a:rPr lang="en-US" sz="3600" dirty="0" smtClean="0"/>
              <a:t>Values are normative in nature</a:t>
            </a:r>
          </a:p>
          <a:p>
            <a:r>
              <a:rPr lang="en-US" sz="3600" dirty="0" smtClean="0"/>
              <a:t>Values are general ideas which people share values are related to emotions and sentiments</a:t>
            </a:r>
          </a:p>
          <a:p>
            <a:endParaRPr lang="en-US" sz="3600" dirty="0"/>
          </a:p>
        </p:txBody>
      </p:sp>
    </p:spTree>
  </p:cSld>
  <p:clrMapOvr>
    <a:masterClrMapping/>
  </p:clrMapOvr>
  <p:transition>
    <p:wedge/>
    <p:sndAc>
      <p:end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Values</a:t>
            </a:r>
            <a:endParaRPr lang="en-US" dirty="0"/>
          </a:p>
        </p:txBody>
      </p:sp>
      <p:sp>
        <p:nvSpPr>
          <p:cNvPr id="3" name="Content Placeholder 2"/>
          <p:cNvSpPr>
            <a:spLocks noGrp="1"/>
          </p:cNvSpPr>
          <p:nvPr>
            <p:ph sz="quarter" idx="1"/>
          </p:nvPr>
        </p:nvSpPr>
        <p:spPr/>
        <p:txBody>
          <a:bodyPr>
            <a:normAutofit lnSpcReduction="10000"/>
          </a:bodyPr>
          <a:lstStyle/>
          <a:p>
            <a:r>
              <a:rPr lang="en-US" sz="4000" dirty="0" smtClean="0"/>
              <a:t>Values are the bases for the choice of things</a:t>
            </a:r>
          </a:p>
          <a:p>
            <a:r>
              <a:rPr lang="en-US" sz="4000" dirty="0" smtClean="0"/>
              <a:t>Values are relatively permanent</a:t>
            </a:r>
          </a:p>
          <a:p>
            <a:r>
              <a:rPr lang="en-US" sz="4000" dirty="0" smtClean="0"/>
              <a:t>Values bring cohesiveness in society</a:t>
            </a:r>
          </a:p>
          <a:p>
            <a:r>
              <a:rPr lang="en-US" sz="4000" dirty="0" smtClean="0"/>
              <a:t>Values are motivated for public welfare</a:t>
            </a:r>
            <a:r>
              <a:rPr lang="en-US" dirty="0" smtClean="0"/>
              <a:t>. </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Values</a:t>
            </a:r>
            <a:endParaRPr lang="en-US" dirty="0"/>
          </a:p>
        </p:txBody>
      </p:sp>
      <p:sp>
        <p:nvSpPr>
          <p:cNvPr id="3" name="Content Placeholder 2"/>
          <p:cNvSpPr>
            <a:spLocks noGrp="1"/>
          </p:cNvSpPr>
          <p:nvPr>
            <p:ph sz="quarter" idx="1"/>
          </p:nvPr>
        </p:nvSpPr>
        <p:spPr/>
        <p:txBody>
          <a:bodyPr/>
          <a:lstStyle/>
          <a:p>
            <a:pPr algn="just"/>
            <a:r>
              <a:rPr lang="en-US" sz="3200" dirty="0" smtClean="0"/>
              <a:t>Moral Values: These are different from society to society from time to time. No Scientific base is there.</a:t>
            </a:r>
          </a:p>
          <a:p>
            <a:pPr algn="just"/>
            <a:r>
              <a:rPr lang="en-US" sz="3200" dirty="0" smtClean="0"/>
              <a:t>Rational values which are scientific and have a temperament depending upon the society  </a:t>
            </a:r>
          </a:p>
          <a:p>
            <a:pPr algn="just"/>
            <a:r>
              <a:rPr lang="en-US" sz="3200" dirty="0" smtClean="0"/>
              <a:t>Aesthetic are related to literature, culture and arts of the society</a:t>
            </a:r>
            <a:r>
              <a:rPr lang="en-US" dirty="0" smtClean="0"/>
              <a:t>. </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and customs</a:t>
            </a:r>
            <a:endParaRPr lang="en-US" dirty="0"/>
          </a:p>
        </p:txBody>
      </p:sp>
      <p:sp>
        <p:nvSpPr>
          <p:cNvPr id="3" name="Content Placeholder 2"/>
          <p:cNvSpPr>
            <a:spLocks noGrp="1"/>
          </p:cNvSpPr>
          <p:nvPr>
            <p:ph sz="quarter" idx="1"/>
          </p:nvPr>
        </p:nvSpPr>
        <p:spPr/>
        <p:txBody>
          <a:bodyPr/>
          <a:lstStyle/>
          <a:p>
            <a:pPr algn="just"/>
            <a:r>
              <a:rPr lang="en-US" dirty="0" smtClean="0"/>
              <a:t>The two hundred years British rule, the development of caste, has became the biggest crusader of the modern society than yester years. </a:t>
            </a:r>
          </a:p>
          <a:p>
            <a:pPr algn="just"/>
            <a:r>
              <a:rPr lang="en-US" dirty="0" smtClean="0"/>
              <a:t>In the contemporary era, the individuals of the polity became more of self-centric than society-oriented. </a:t>
            </a:r>
          </a:p>
          <a:p>
            <a:pPr algn="just"/>
            <a:endParaRPr lang="en-US" dirty="0"/>
          </a:p>
        </p:txBody>
      </p:sp>
    </p:spTree>
  </p:cSld>
  <p:clrMapOvr>
    <a:masterClrMapping/>
  </p:clrMapOvr>
  <p:transition>
    <p:wedge/>
    <p:sndAc>
      <p:end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Changing values and customs</a:t>
            </a:r>
            <a:endParaRPr lang="en-US" dirty="0"/>
          </a:p>
        </p:txBody>
      </p:sp>
      <p:sp>
        <p:nvSpPr>
          <p:cNvPr id="3" name="Content Placeholder 2"/>
          <p:cNvSpPr>
            <a:spLocks noGrp="1"/>
          </p:cNvSpPr>
          <p:nvPr>
            <p:ph sz="quarter" idx="1"/>
          </p:nvPr>
        </p:nvSpPr>
        <p:spPr/>
        <p:txBody>
          <a:bodyPr>
            <a:normAutofit/>
          </a:bodyPr>
          <a:lstStyle/>
          <a:p>
            <a:pPr algn="just"/>
            <a:r>
              <a:rPr lang="en-US" dirty="0" smtClean="0"/>
              <a:t>In the contemporary era, the concept of </a:t>
            </a:r>
            <a:r>
              <a:rPr lang="en-US" dirty="0" err="1" smtClean="0"/>
              <a:t>Dharama</a:t>
            </a:r>
            <a:r>
              <a:rPr lang="en-US" dirty="0" smtClean="0"/>
              <a:t> which highlights the discharge of duty and </a:t>
            </a:r>
            <a:r>
              <a:rPr lang="en-US" dirty="0" err="1" smtClean="0"/>
              <a:t>realisation</a:t>
            </a:r>
            <a:r>
              <a:rPr lang="en-US" dirty="0" smtClean="0"/>
              <a:t> of rights is thoroughly neglected. </a:t>
            </a:r>
          </a:p>
          <a:p>
            <a:pPr algn="just"/>
            <a:r>
              <a:rPr lang="en-US" dirty="0" smtClean="0"/>
              <a:t>In the information and scientific era, modern man and society is becoming more authoritarian than amicability. </a:t>
            </a:r>
          </a:p>
          <a:p>
            <a:pPr algn="just"/>
            <a:r>
              <a:rPr lang="en-US" dirty="0" smtClean="0"/>
              <a:t>Democracy  which is the corner stone of the country, we failed understand it.  </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normAutofit/>
          </a:bodyPr>
          <a:lstStyle/>
          <a:p>
            <a:pPr algn="just"/>
            <a:r>
              <a:rPr lang="en-US" dirty="0" smtClean="0"/>
              <a:t>Quality Improvement Programme Started in 1920”s in the modern world. Historically, it is an ancient </a:t>
            </a:r>
            <a:r>
              <a:rPr lang="en-US" dirty="0" err="1" smtClean="0"/>
              <a:t>programme</a:t>
            </a:r>
            <a:r>
              <a:rPr lang="en-US" dirty="0" smtClean="0"/>
              <a:t> that is part and parcel of the Indian system. </a:t>
            </a:r>
          </a:p>
          <a:p>
            <a:pPr algn="just"/>
            <a:r>
              <a:rPr lang="en-US" dirty="0" smtClean="0"/>
              <a:t>This system was started by the Japanese and expanded to the various parts of the world. </a:t>
            </a:r>
          </a:p>
          <a:p>
            <a:pPr algn="just"/>
            <a:r>
              <a:rPr lang="en-US" dirty="0" smtClean="0"/>
              <a:t>In the beginning TQM was confined to Market oriented.   </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Changing values and customs</a:t>
            </a:r>
            <a:endParaRPr lang="en-US" dirty="0"/>
          </a:p>
        </p:txBody>
      </p:sp>
      <p:sp>
        <p:nvSpPr>
          <p:cNvPr id="3" name="Content Placeholder 2"/>
          <p:cNvSpPr>
            <a:spLocks noGrp="1"/>
          </p:cNvSpPr>
          <p:nvPr>
            <p:ph sz="quarter" idx="1"/>
          </p:nvPr>
        </p:nvSpPr>
        <p:spPr/>
        <p:txBody>
          <a:bodyPr>
            <a:normAutofit/>
          </a:bodyPr>
          <a:lstStyle/>
          <a:p>
            <a:pPr algn="just"/>
            <a:r>
              <a:rPr lang="en-US" dirty="0" smtClean="0"/>
              <a:t>In the contemporary era, very often  fail to understand the constitutional culture and bring disrupted to the customary and value based society many a times by misdeeds. </a:t>
            </a:r>
          </a:p>
          <a:p>
            <a:pPr algn="just"/>
            <a:r>
              <a:rPr lang="en-US" dirty="0" smtClean="0"/>
              <a:t>This is because of the degradation in our values and norms. </a:t>
            </a:r>
          </a:p>
          <a:p>
            <a:pPr algn="just"/>
            <a:r>
              <a:rPr lang="en-US" dirty="0" smtClean="0"/>
              <a:t>Internal democracy in a party and division on religious, caste, language, regional and other personal considerations have brought in a sea change in the contemporary society </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alternative?</a:t>
            </a:r>
            <a:endParaRPr lang="en-US" dirty="0"/>
          </a:p>
        </p:txBody>
      </p:sp>
      <p:sp>
        <p:nvSpPr>
          <p:cNvPr id="3" name="Content Placeholder 2"/>
          <p:cNvSpPr>
            <a:spLocks noGrp="1"/>
          </p:cNvSpPr>
          <p:nvPr>
            <p:ph sz="quarter" idx="1"/>
          </p:nvPr>
        </p:nvSpPr>
        <p:spPr/>
        <p:txBody>
          <a:bodyPr/>
          <a:lstStyle/>
          <a:p>
            <a:pPr algn="just"/>
            <a:r>
              <a:rPr lang="en-US" sz="3200" dirty="0" smtClean="0"/>
              <a:t>It is important that we have to restore the values and customs that have been built in by the Indian society in developing harmonious living and tolerance and other aspects. </a:t>
            </a:r>
          </a:p>
          <a:p>
            <a:pPr algn="just"/>
            <a:r>
              <a:rPr lang="en-US" sz="3200" dirty="0" smtClean="0"/>
              <a:t>We have to teach the concept of Dharma, the rule of law and its significance to the younger generations</a:t>
            </a:r>
            <a:r>
              <a:rPr lang="en-US" dirty="0" smtClean="0"/>
              <a:t>.</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Human rights education: Definition</a:t>
            </a:r>
            <a:endParaRPr lang="en-US" dirty="0"/>
          </a:p>
        </p:txBody>
      </p:sp>
      <p:sp>
        <p:nvSpPr>
          <p:cNvPr id="4" name="Content Placeholder 3"/>
          <p:cNvSpPr>
            <a:spLocks noGrp="1"/>
          </p:cNvSpPr>
          <p:nvPr>
            <p:ph sz="quarter" idx="1"/>
          </p:nvPr>
        </p:nvSpPr>
        <p:spPr/>
        <p:txBody>
          <a:bodyPr>
            <a:normAutofit/>
          </a:bodyPr>
          <a:lstStyle/>
          <a:p>
            <a:pPr algn="just"/>
            <a:r>
              <a:rPr lang="en-US" dirty="0" smtClean="0"/>
              <a:t>Human rights education can be defined as education, training and information aiming at building a universal culture of human rights through the sharing of knowledge, imparting of skills and </a:t>
            </a:r>
            <a:r>
              <a:rPr lang="en-US" dirty="0" err="1" smtClean="0"/>
              <a:t>moulding</a:t>
            </a:r>
            <a:r>
              <a:rPr lang="en-US" dirty="0" smtClean="0"/>
              <a:t> of attitudes directed to:</a:t>
            </a:r>
          </a:p>
          <a:p>
            <a:pPr algn="just"/>
            <a:r>
              <a:rPr lang="en-US" dirty="0" smtClean="0"/>
              <a:t>The strengthening of respect for human rights and fundamental freedoms;</a:t>
            </a:r>
          </a:p>
          <a:p>
            <a:pPr algn="just"/>
            <a:r>
              <a:rPr lang="en-US" dirty="0" smtClean="0"/>
              <a:t>The full development of the human personality and the sense of its dignity</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HRE: Definition</a:t>
            </a:r>
            <a:endParaRPr lang="en-US" dirty="0"/>
          </a:p>
        </p:txBody>
      </p:sp>
      <p:sp>
        <p:nvSpPr>
          <p:cNvPr id="3" name="Content Placeholder 2"/>
          <p:cNvSpPr>
            <a:spLocks noGrp="1"/>
          </p:cNvSpPr>
          <p:nvPr>
            <p:ph sz="quarter" idx="1"/>
          </p:nvPr>
        </p:nvSpPr>
        <p:spPr/>
        <p:txBody>
          <a:bodyPr/>
          <a:lstStyle/>
          <a:p>
            <a:pPr algn="just"/>
            <a:r>
              <a:rPr lang="en-US" dirty="0" smtClean="0"/>
              <a:t>The promotion of understanding, tolerance, gender equality and friendship among all nations, indigenous peoples and racial, national, ethnic, religious and linguistic groups;</a:t>
            </a:r>
          </a:p>
          <a:p>
            <a:pPr algn="just"/>
            <a:r>
              <a:rPr lang="en-US" dirty="0" smtClean="0"/>
              <a:t>The enabling of all persons to participate effectively in a free and democratic society governed by the rule of law;</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HRE: Definition</a:t>
            </a:r>
            <a:endParaRPr lang="en-US" dirty="0"/>
          </a:p>
        </p:txBody>
      </p:sp>
      <p:sp>
        <p:nvSpPr>
          <p:cNvPr id="3" name="Content Placeholder 2"/>
          <p:cNvSpPr>
            <a:spLocks noGrp="1"/>
          </p:cNvSpPr>
          <p:nvPr>
            <p:ph sz="quarter" idx="1"/>
          </p:nvPr>
        </p:nvSpPr>
        <p:spPr/>
        <p:txBody>
          <a:bodyPr>
            <a:normAutofit/>
          </a:bodyPr>
          <a:lstStyle/>
          <a:p>
            <a:r>
              <a:rPr lang="en-US" dirty="0" smtClean="0"/>
              <a:t>The building and maintenance of peace;</a:t>
            </a:r>
          </a:p>
          <a:p>
            <a:r>
              <a:rPr lang="en-US" dirty="0" smtClean="0"/>
              <a:t>The promotion of people-</a:t>
            </a:r>
            <a:r>
              <a:rPr lang="en-US" dirty="0" err="1" smtClean="0"/>
              <a:t>centred</a:t>
            </a:r>
            <a:r>
              <a:rPr lang="en-US" dirty="0" smtClean="0"/>
              <a:t> sustainable development and social justice.</a:t>
            </a:r>
          </a:p>
          <a:p>
            <a:pPr algn="just"/>
            <a:r>
              <a:rPr lang="en-US" i="1" dirty="0" smtClean="0"/>
              <a:t>Human rights education involves learning about one's own rights and those of others, but it goes beyond this to include learning that human rights are a shared responsibility with practical consequences for how we live together... </a:t>
            </a:r>
            <a:br>
              <a:rPr lang="en-US" i="1" dirty="0" smtClean="0"/>
            </a:br>
            <a:endParaRPr lang="en-US" dirty="0"/>
          </a:p>
        </p:txBody>
      </p:sp>
    </p:spTree>
  </p:cSld>
  <p:clrMapOvr>
    <a:masterClrMapping/>
  </p:clrMapOvr>
  <p:transition>
    <p:wedge/>
    <p:sndAc>
      <p:end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Holistic Meaning of HRE</a:t>
            </a:r>
            <a:endParaRPr lang="en-US" dirty="0"/>
          </a:p>
        </p:txBody>
      </p:sp>
      <p:sp>
        <p:nvSpPr>
          <p:cNvPr id="3" name="Content Placeholder 2"/>
          <p:cNvSpPr>
            <a:spLocks noGrp="1"/>
          </p:cNvSpPr>
          <p:nvPr>
            <p:ph sz="quarter" idx="1"/>
          </p:nvPr>
        </p:nvSpPr>
        <p:spPr/>
        <p:txBody>
          <a:bodyPr/>
          <a:lstStyle/>
          <a:p>
            <a:pPr algn="just"/>
            <a:r>
              <a:rPr lang="en-US" i="1" dirty="0" smtClean="0"/>
              <a:t>Thus, human rights education is about acquiring not only knowledge but also skills and the ability to apply them; it is about developing values, attitudes and </a:t>
            </a:r>
            <a:r>
              <a:rPr lang="en-US" i="1" dirty="0" err="1" smtClean="0"/>
              <a:t>behaviour</a:t>
            </a:r>
            <a:r>
              <a:rPr lang="en-US" i="1" dirty="0" smtClean="0"/>
              <a:t> that uphold human rights but also about taking action to defend and promote them. It involves learning about human rights through the practice of human rights".</a:t>
            </a:r>
            <a:r>
              <a:rPr lang="en-US" dirty="0" smtClean="0"/>
              <a:t> </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Human rights education encompasses</a:t>
            </a:r>
            <a:r>
              <a:rPr lang="en-US" dirty="0" smtClean="0"/>
              <a:t> </a:t>
            </a:r>
            <a:endParaRPr lang="en-US" dirty="0"/>
          </a:p>
        </p:txBody>
      </p:sp>
      <p:sp>
        <p:nvSpPr>
          <p:cNvPr id="3" name="Content Placeholder 2"/>
          <p:cNvSpPr>
            <a:spLocks noGrp="1"/>
          </p:cNvSpPr>
          <p:nvPr>
            <p:ph sz="quarter" idx="1"/>
          </p:nvPr>
        </p:nvSpPr>
        <p:spPr/>
        <p:txBody>
          <a:bodyPr>
            <a:normAutofit/>
          </a:bodyPr>
          <a:lstStyle/>
          <a:p>
            <a:r>
              <a:rPr lang="en-US" b="1" dirty="0" smtClean="0"/>
              <a:t>Knowledge and skills</a:t>
            </a:r>
            <a:r>
              <a:rPr lang="en-US" dirty="0" smtClean="0"/>
              <a:t> – learning about human rights and mechanisms for their protection, as well as acquiring skills to apply them in daily life;</a:t>
            </a:r>
          </a:p>
          <a:p>
            <a:r>
              <a:rPr lang="en-US" b="1" dirty="0" smtClean="0"/>
              <a:t>Values, attitudes and </a:t>
            </a:r>
            <a:r>
              <a:rPr lang="en-US" b="1" dirty="0" err="1" smtClean="0"/>
              <a:t>behaviour</a:t>
            </a:r>
            <a:r>
              <a:rPr lang="en-US" dirty="0" smtClean="0"/>
              <a:t> – developing values and reinforcing attitudes and </a:t>
            </a:r>
            <a:r>
              <a:rPr lang="en-US" dirty="0" err="1" smtClean="0"/>
              <a:t>behaviour</a:t>
            </a:r>
            <a:r>
              <a:rPr lang="en-US" dirty="0" smtClean="0"/>
              <a:t> which uphold human rights;</a:t>
            </a:r>
          </a:p>
          <a:p>
            <a:r>
              <a:rPr lang="en-US" b="1" dirty="0" smtClean="0"/>
              <a:t>Action</a:t>
            </a:r>
            <a:r>
              <a:rPr lang="en-US" dirty="0" smtClean="0"/>
              <a:t> – taking action </a:t>
            </a:r>
            <a:r>
              <a:rPr lang="en-US" b="1" dirty="0" smtClean="0"/>
              <a:t>to defend and promote human rights</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HRE: Key Benefits</a:t>
            </a:r>
            <a:endParaRPr lang="en-US" dirty="0"/>
          </a:p>
        </p:txBody>
      </p:sp>
      <p:sp>
        <p:nvSpPr>
          <p:cNvPr id="3" name="Content Placeholder 2"/>
          <p:cNvSpPr>
            <a:spLocks noGrp="1"/>
          </p:cNvSpPr>
          <p:nvPr>
            <p:ph sz="quarter" idx="1"/>
          </p:nvPr>
        </p:nvSpPr>
        <p:spPr/>
        <p:txBody>
          <a:bodyPr/>
          <a:lstStyle/>
          <a:p>
            <a:pPr algn="just"/>
            <a:r>
              <a:rPr lang="en-US" dirty="0" smtClean="0"/>
              <a:t>Human rights education is an important strategy for achieving several principal goals notably empowerment, participation, transparency, accountability, the prevention of conflict, conflict resolution, peacemaking and peace-building and the more effective protection and realization of all human rights for all.</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HRE: Key Benefits</a:t>
            </a:r>
            <a:endParaRPr lang="en-US" dirty="0"/>
          </a:p>
        </p:txBody>
      </p:sp>
      <p:sp>
        <p:nvSpPr>
          <p:cNvPr id="3" name="Content Placeholder 2"/>
          <p:cNvSpPr>
            <a:spLocks noGrp="1"/>
          </p:cNvSpPr>
          <p:nvPr>
            <p:ph sz="quarter" idx="1"/>
          </p:nvPr>
        </p:nvSpPr>
        <p:spPr/>
        <p:txBody>
          <a:bodyPr>
            <a:normAutofit/>
          </a:bodyPr>
          <a:lstStyle/>
          <a:p>
            <a:pPr algn="just"/>
            <a:r>
              <a:rPr lang="en-US" dirty="0" smtClean="0"/>
              <a:t>Human rights education, training and public information are essential for the promotion and achievement of stable and harmonious relations among communities and for fostering mutual understanding, tolerance and peace.</a:t>
            </a:r>
          </a:p>
          <a:p>
            <a:pPr algn="just"/>
            <a:r>
              <a:rPr lang="en-US" dirty="0" smtClean="0"/>
              <a:t>Human rights education aims at developing an understanding of everybody’s common responsibility to make human rights a reality in each community and in the society at large.</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HRE: Key Benefits</a:t>
            </a:r>
            <a:endParaRPr lang="en-US" dirty="0"/>
          </a:p>
        </p:txBody>
      </p:sp>
      <p:sp>
        <p:nvSpPr>
          <p:cNvPr id="3" name="Content Placeholder 2"/>
          <p:cNvSpPr>
            <a:spLocks noGrp="1"/>
          </p:cNvSpPr>
          <p:nvPr>
            <p:ph sz="quarter" idx="1"/>
          </p:nvPr>
        </p:nvSpPr>
        <p:spPr/>
        <p:txBody>
          <a:bodyPr/>
          <a:lstStyle/>
          <a:p>
            <a:pPr algn="just"/>
            <a:r>
              <a:rPr lang="en-US" dirty="0" smtClean="0"/>
              <a:t>Human rights education contributes to the long-term prevention of human rights abuses and violent conflicts, to the promotion of equality and sustainable development and the enhancement of people’s participation in decision-making processes within democratic system.</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dirty="0" smtClean="0"/>
              <a:t>Joseph </a:t>
            </a:r>
            <a:r>
              <a:rPr lang="en-US" dirty="0" err="1" smtClean="0"/>
              <a:t>Juran</a:t>
            </a:r>
            <a:r>
              <a:rPr lang="en-US" dirty="0" smtClean="0"/>
              <a:t>, W Edwards Deming, and Armand </a:t>
            </a:r>
            <a:r>
              <a:rPr lang="en-US" dirty="0" err="1" smtClean="0"/>
              <a:t>Feigenbum</a:t>
            </a:r>
            <a:r>
              <a:rPr lang="en-US" dirty="0" smtClean="0"/>
              <a:t>; the Japanese quality gurus who developed and extended the early American quality ideas and models: Kaoru Ishikawa, </a:t>
            </a:r>
            <a:r>
              <a:rPr lang="en-US" dirty="0" err="1" smtClean="0"/>
              <a:t>Genichi</a:t>
            </a:r>
            <a:r>
              <a:rPr lang="en-US" dirty="0" smtClean="0"/>
              <a:t> Taguchi, and Shigeo Shingo; and the 1970-80's American Western gurus, notably Philip Crosby and Tom Peters, who further extended the Quality Management concepts after the Japanese successes.</a:t>
            </a:r>
            <a:endParaRPr lang="en-US" dirty="0"/>
          </a:p>
        </p:txBody>
      </p:sp>
    </p:spTree>
  </p:cSld>
  <p:clrMapOvr>
    <a:overrideClrMapping bg1="lt1" tx1="dk1" bg2="lt2" tx2="dk2" accent1="accent1" accent2="accent2" accent3="accent3" accent4="accent4" accent5="accent5" accent6="accent6" hlink="hlink" folHlink="folHlink"/>
  </p:clrMapOvr>
  <p:transition>
    <p:wedge/>
    <p:sndAc>
      <p:end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HRE: Key Benefits</a:t>
            </a:r>
            <a:endParaRPr lang="en-US" dirty="0"/>
          </a:p>
        </p:txBody>
      </p:sp>
      <p:sp>
        <p:nvSpPr>
          <p:cNvPr id="3" name="Content Placeholder 2"/>
          <p:cNvSpPr>
            <a:spLocks noGrp="1"/>
          </p:cNvSpPr>
          <p:nvPr>
            <p:ph sz="quarter" idx="1"/>
          </p:nvPr>
        </p:nvSpPr>
        <p:spPr/>
        <p:txBody>
          <a:bodyPr>
            <a:normAutofit/>
          </a:bodyPr>
          <a:lstStyle/>
          <a:p>
            <a:pPr algn="just"/>
            <a:r>
              <a:rPr lang="en-US" dirty="0" smtClean="0"/>
              <a:t>Human rights can only be achieved through an informed and continued demand by people for their own  protection.</a:t>
            </a:r>
          </a:p>
          <a:p>
            <a:pPr algn="just"/>
            <a:r>
              <a:rPr lang="en-US" dirty="0" smtClean="0"/>
              <a:t>Human rights promote values, beliefs and attitudes that encourage all individuals to uphold their own rights and those of others. It develops an understanding of everyone's common responsibility to make human rights a reality in each community.</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HRE: Key Benefits</a:t>
            </a:r>
            <a:endParaRPr lang="en-US" dirty="0"/>
          </a:p>
        </p:txBody>
      </p:sp>
      <p:sp>
        <p:nvSpPr>
          <p:cNvPr id="3" name="Content Placeholder 2"/>
          <p:cNvSpPr>
            <a:spLocks noGrp="1"/>
          </p:cNvSpPr>
          <p:nvPr>
            <p:ph sz="quarter" idx="1"/>
          </p:nvPr>
        </p:nvSpPr>
        <p:spPr/>
        <p:txBody>
          <a:bodyPr/>
          <a:lstStyle/>
          <a:p>
            <a:pPr algn="just"/>
            <a:r>
              <a:rPr lang="en-US" dirty="0" smtClean="0"/>
              <a:t>Human rights education constitutes an essential contribution to the long-term prevention of human rights abuses and represents an important investment in the </a:t>
            </a:r>
            <a:r>
              <a:rPr lang="en-US" dirty="0" err="1" smtClean="0"/>
              <a:t>endeavour</a:t>
            </a:r>
            <a:r>
              <a:rPr lang="en-US" dirty="0" smtClean="0"/>
              <a:t> to achieve a just society in which all human rights of all people are valued and respected.</a:t>
            </a:r>
          </a:p>
        </p:txBody>
      </p:sp>
    </p:spTree>
  </p:cSld>
  <p:clrMapOvr>
    <a:masterClrMapping/>
  </p:clrMapOvr>
  <p:transition>
    <p:wedge/>
    <p:sndAc>
      <p:end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HRE: Key Benefits</a:t>
            </a:r>
            <a:endParaRPr lang="en-US" dirty="0"/>
          </a:p>
        </p:txBody>
      </p:sp>
      <p:sp>
        <p:nvSpPr>
          <p:cNvPr id="3" name="Content Placeholder 2"/>
          <p:cNvSpPr>
            <a:spLocks noGrp="1"/>
          </p:cNvSpPr>
          <p:nvPr>
            <p:ph sz="quarter" idx="1"/>
          </p:nvPr>
        </p:nvSpPr>
        <p:spPr/>
        <p:txBody>
          <a:bodyPr>
            <a:normAutofit/>
          </a:bodyPr>
          <a:lstStyle/>
          <a:p>
            <a:pPr algn="just"/>
            <a:r>
              <a:rPr lang="en-US" b="1" dirty="0" smtClean="0"/>
              <a:t>HUMAN RIGHTS EDUCATION</a:t>
            </a:r>
            <a:r>
              <a:rPr lang="en-US" dirty="0" smtClean="0"/>
              <a:t> helps to develop the communication skills and informed critical thinking essential to a democracy. It provides multicultural and historical perspectives on the universal struggle for justice and dignity. </a:t>
            </a:r>
          </a:p>
          <a:p>
            <a:pPr algn="just"/>
            <a:r>
              <a:rPr lang="en-US" b="1" dirty="0" smtClean="0"/>
              <a:t>HUMAN RIGHTS EDUCATION</a:t>
            </a:r>
            <a:r>
              <a:rPr lang="en-US" dirty="0" smtClean="0"/>
              <a:t> promotes democratic principles. It examines human rights issues without bias and from diverse perspectives through a variety of educational practices. </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HRE: Key Benefits</a:t>
            </a:r>
            <a:endParaRPr lang="en-US" dirty="0"/>
          </a:p>
        </p:txBody>
      </p:sp>
      <p:sp>
        <p:nvSpPr>
          <p:cNvPr id="3" name="Content Placeholder 2"/>
          <p:cNvSpPr>
            <a:spLocks noGrp="1"/>
          </p:cNvSpPr>
          <p:nvPr>
            <p:ph sz="quarter" idx="1"/>
          </p:nvPr>
        </p:nvSpPr>
        <p:spPr/>
        <p:txBody>
          <a:bodyPr>
            <a:normAutofit/>
          </a:bodyPr>
          <a:lstStyle/>
          <a:p>
            <a:pPr algn="just"/>
            <a:r>
              <a:rPr lang="en-US" b="1" dirty="0" smtClean="0"/>
              <a:t>HUMAN RIGHTS EDUCATION</a:t>
            </a:r>
            <a:r>
              <a:rPr lang="en-US" dirty="0" smtClean="0"/>
              <a:t> engages the heart as well as the mind. It challenges students to ask what human rights mean to them personally and encourages them to translate caring into informed, nonviolent action. </a:t>
            </a:r>
          </a:p>
          <a:p>
            <a:pPr algn="just"/>
            <a:r>
              <a:rPr lang="en-US" b="1" dirty="0" smtClean="0"/>
              <a:t>HUMAN RIGHTS EDUCATION</a:t>
            </a:r>
            <a:r>
              <a:rPr lang="en-US" dirty="0" smtClean="0"/>
              <a:t> affirms the interdependence of the human family. It promotes understanding of the complex global forces that create abuses, as well as the ways in which abuses can be abolished and avoided.</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pPr algn="just"/>
            <a:r>
              <a:rPr lang="en-US" sz="3200" dirty="0" smtClean="0"/>
              <a:t>Human rights education is an integral part of the right to education and is increasingly gaining recognition as a human right in itself. Knowledge of rights and freedoms is considered a fundamental tool to guarantee respect for the rights of all</a:t>
            </a:r>
            <a:r>
              <a:rPr lang="en-US" dirty="0" smtClean="0"/>
              <a:t>.</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a:bodyPr>
          <a:lstStyle/>
          <a:p>
            <a:pPr algn="just"/>
            <a:r>
              <a:rPr lang="en-US" dirty="0" smtClean="0"/>
              <a:t>Education should encompass values such as peace, non-discrimination, equality, justice, non-violence, tolerance and respect for human dignity. </a:t>
            </a:r>
          </a:p>
          <a:p>
            <a:pPr algn="just"/>
            <a:r>
              <a:rPr lang="en-US" dirty="0" smtClean="0"/>
              <a:t>Quality education based on a human rights approach means that rights are implemented throughout the whole education system and in all learning environments. This only will protect the changing values and customs from abuse and be sustainable for ever. </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24712"/>
          </a:xfrm>
        </p:spPr>
        <p:txBody>
          <a:bodyPr/>
          <a:lstStyle/>
          <a:p>
            <a:endParaRPr lang="en-US" dirty="0"/>
          </a:p>
        </p:txBody>
      </p:sp>
      <p:sp>
        <p:nvSpPr>
          <p:cNvPr id="3" name="Content Placeholder 2"/>
          <p:cNvSpPr>
            <a:spLocks noGrp="1"/>
          </p:cNvSpPr>
          <p:nvPr>
            <p:ph sz="quarter" idx="1"/>
          </p:nvPr>
        </p:nvSpPr>
        <p:spPr>
          <a:xfrm>
            <a:off x="301752" y="1527048"/>
            <a:ext cx="8503920" cy="4572000"/>
          </a:xfrm>
          <a:effectLst>
            <a:outerShdw blurRad="50800" dist="38100" dir="16200000" rotWithShape="0">
              <a:prstClr val="black">
                <a:alpha val="40000"/>
              </a:prstClr>
            </a:outerShdw>
          </a:effectLst>
        </p:spPr>
        <p:style>
          <a:lnRef idx="3">
            <a:schemeClr val="lt1"/>
          </a:lnRef>
          <a:fillRef idx="1">
            <a:schemeClr val="accent2"/>
          </a:fillRef>
          <a:effectRef idx="1">
            <a:schemeClr val="accent2"/>
          </a:effectRef>
          <a:fontRef idx="minor">
            <a:schemeClr val="lt1"/>
          </a:fontRef>
        </p:style>
        <p:txBody>
          <a:bodyPr/>
          <a:lstStyle/>
          <a:p>
            <a:endParaRPr lang="en-US" dirty="0"/>
          </a:p>
        </p:txBody>
      </p:sp>
      <p:sp>
        <p:nvSpPr>
          <p:cNvPr id="4" name="Rectangle 3"/>
          <p:cNvSpPr/>
          <p:nvPr/>
        </p:nvSpPr>
        <p:spPr>
          <a:xfrm rot="20771737">
            <a:off x="2093533" y="2874446"/>
            <a:ext cx="5624627" cy="175432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 you all</a:t>
            </a:r>
          </a:p>
          <a:p>
            <a:pPr algn="ct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p:wedge/>
    <p:sndAc>
      <p:end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sz="quarter" idx="1"/>
          </p:nvPr>
        </p:nvSpPr>
        <p:spPr/>
        <p:txBody>
          <a:bodyPr>
            <a:normAutofit/>
          </a:bodyPr>
          <a:lstStyle/>
          <a:p>
            <a:pPr algn="just"/>
            <a:r>
              <a:rPr lang="en-US" dirty="0" smtClean="0"/>
              <a:t>In India the Government of India started the </a:t>
            </a:r>
            <a:r>
              <a:rPr lang="en-US" dirty="0" err="1" smtClean="0"/>
              <a:t>programme</a:t>
            </a:r>
            <a:r>
              <a:rPr lang="en-US" dirty="0" smtClean="0"/>
              <a:t> in 1970 with an aim to promote quality in educational institutions, especially in the IIT’s and IIMs. </a:t>
            </a:r>
          </a:p>
          <a:p>
            <a:pPr algn="just"/>
            <a:r>
              <a:rPr lang="en-US" dirty="0" smtClean="0"/>
              <a:t>Later the AICTE, and the Higher Academic bodies such as UGC, MHRD and the NAAC and the AIU and the State Higher Educational Councils started encouraging the quality Improvement Management. </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a:t>
            </a:r>
            <a:endParaRPr lang="en-US" dirty="0"/>
          </a:p>
        </p:txBody>
      </p:sp>
      <p:sp>
        <p:nvSpPr>
          <p:cNvPr id="3" name="Content Placeholder 2"/>
          <p:cNvSpPr>
            <a:spLocks noGrp="1"/>
          </p:cNvSpPr>
          <p:nvPr>
            <p:ph sz="quarter" idx="1"/>
          </p:nvPr>
        </p:nvSpPr>
        <p:spPr/>
        <p:txBody>
          <a:bodyPr>
            <a:normAutofit/>
          </a:bodyPr>
          <a:lstStyle/>
          <a:p>
            <a:pPr algn="just"/>
            <a:r>
              <a:rPr lang="en-US" dirty="0" smtClean="0"/>
              <a:t>A wide range of tools and techniques is used for identifying, measuring, </a:t>
            </a:r>
            <a:r>
              <a:rPr lang="en-US" dirty="0" err="1" smtClean="0"/>
              <a:t>prioritising</a:t>
            </a:r>
            <a:r>
              <a:rPr lang="en-US" dirty="0" smtClean="0"/>
              <a:t> and improving processes which are critical to quality.</a:t>
            </a:r>
          </a:p>
          <a:p>
            <a:pPr algn="just"/>
            <a:r>
              <a:rPr lang="en-US" dirty="0" smtClean="0"/>
              <a:t> Again these ideas and methods feature prominently in modern interpretations of Total Quality Management methodology, such as Six Sigma. </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a:t>
            </a:r>
            <a:endParaRPr lang="en-US" dirty="0"/>
          </a:p>
        </p:txBody>
      </p:sp>
      <p:sp>
        <p:nvSpPr>
          <p:cNvPr id="3" name="Content Placeholder 2"/>
          <p:cNvSpPr>
            <a:spLocks noGrp="1"/>
          </p:cNvSpPr>
          <p:nvPr>
            <p:ph sz="quarter" idx="1"/>
          </p:nvPr>
        </p:nvSpPr>
        <p:spPr/>
        <p:txBody>
          <a:bodyPr>
            <a:normAutofit/>
          </a:bodyPr>
          <a:lstStyle/>
          <a:p>
            <a:pPr algn="just"/>
            <a:r>
              <a:rPr lang="en-US" dirty="0" smtClean="0"/>
              <a:t>These process improvement tools and techniques include: DRIVE (Define, Review, Identify, Verify, Execute), process mapping, flow-charting, force field analysis, cause and effect, brainstorming, Pareto analysis, Statistical Process Control (SPC), Control charts, bar charts, 'dot plot' and tally charts, check-sheets, scatter diagrams, matrix analysis, histograms etc.</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Quality Management system</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sz="3400" dirty="0" smtClean="0"/>
              <a:t>A Quality Management System is typically defined as: "A set of co-</a:t>
            </a:r>
            <a:r>
              <a:rPr lang="en-US" sz="3400" dirty="0" err="1" smtClean="0"/>
              <a:t>ordinated</a:t>
            </a:r>
            <a:r>
              <a:rPr lang="en-US" sz="3400" dirty="0" smtClean="0"/>
              <a:t> activities to direct and control an organization in order to continually improve the effectiveness and efficiency of its performance.”</a:t>
            </a:r>
          </a:p>
          <a:p>
            <a:pPr algn="just"/>
            <a:r>
              <a:rPr lang="en-US" sz="3200" dirty="0" smtClean="0"/>
              <a:t>The above definition is the most important in regulating the changing values &amp; customs in society. </a:t>
            </a: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Change</a:t>
            </a:r>
            <a:endParaRPr lang="en-US" dirty="0"/>
          </a:p>
        </p:txBody>
      </p:sp>
      <p:sp>
        <p:nvSpPr>
          <p:cNvPr id="3" name="Content Placeholder 2"/>
          <p:cNvSpPr>
            <a:spLocks noGrp="1"/>
          </p:cNvSpPr>
          <p:nvPr>
            <p:ph sz="quarter" idx="1"/>
          </p:nvPr>
        </p:nvSpPr>
        <p:spPr/>
        <p:txBody>
          <a:bodyPr>
            <a:normAutofit/>
          </a:bodyPr>
          <a:lstStyle/>
          <a:p>
            <a:pPr algn="just"/>
            <a:r>
              <a:rPr lang="en-US" dirty="0" smtClean="0"/>
              <a:t>In any society, Change is inevitable. A society can not progress until and unless it adopts changes that take place with the time. </a:t>
            </a:r>
          </a:p>
          <a:p>
            <a:pPr algn="just"/>
            <a:r>
              <a:rPr lang="en-US" dirty="0" smtClean="0"/>
              <a:t>There various factors that help in the attitude of change in a society. They are </a:t>
            </a:r>
            <a:r>
              <a:rPr lang="en-US" dirty="0" err="1" smtClean="0"/>
              <a:t>Exdogenous</a:t>
            </a:r>
            <a:r>
              <a:rPr lang="en-US" dirty="0" smtClean="0"/>
              <a:t> ( Internal Changes) ; Exogenous (External Factors); Political, Technological, Economical and  Cultural changes. </a:t>
            </a:r>
            <a:endParaRPr lang="en-US" dirty="0"/>
          </a:p>
        </p:txBody>
      </p:sp>
    </p:spTree>
  </p:cSld>
  <p:clrMapOvr>
    <a:masterClrMapping/>
  </p:clrMapOvr>
  <p:transition>
    <p:wedge/>
    <p:sndAc>
      <p:end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Values &amp; Customs in Indian Society</a:t>
            </a:r>
            <a:endParaRPr lang="en-US" dirty="0"/>
          </a:p>
        </p:txBody>
      </p:sp>
      <p:sp>
        <p:nvSpPr>
          <p:cNvPr id="3" name="Content Placeholder 2"/>
          <p:cNvSpPr>
            <a:spLocks noGrp="1"/>
          </p:cNvSpPr>
          <p:nvPr>
            <p:ph sz="quarter" idx="1"/>
          </p:nvPr>
        </p:nvSpPr>
        <p:spPr/>
        <p:txBody>
          <a:bodyPr/>
          <a:lstStyle/>
          <a:p>
            <a:pPr algn="just"/>
            <a:r>
              <a:rPr lang="en-US" dirty="0" smtClean="0"/>
              <a:t>The concept of Values &amp; Customs have been developed in India on the Centric of Dharma Concept.  </a:t>
            </a:r>
          </a:p>
          <a:p>
            <a:pPr algn="just"/>
            <a:r>
              <a:rPr lang="en-US" dirty="0" smtClean="0"/>
              <a:t>Dharma in this contest is characterized by human values and customs that help in developing the law. It provides ample scope for individual conscience and liberty</a:t>
            </a:r>
            <a:endParaRPr lang="en-US" dirty="0"/>
          </a:p>
        </p:txBody>
      </p:sp>
      <p:sp>
        <p:nvSpPr>
          <p:cNvPr id="4" name="Rectangle 3"/>
          <p:cNvSpPr/>
          <p:nvPr/>
        </p:nvSpPr>
        <p:spPr>
          <a:xfrm>
            <a:off x="2286000" y="5714999"/>
            <a:ext cx="4572000" cy="800219"/>
          </a:xfrm>
          <a:prstGeom prst="rect">
            <a:avLst/>
          </a:prstGeom>
        </p:spPr>
        <p:txBody>
          <a:bodyPr wrap="square">
            <a:spAutoFit/>
          </a:bodyPr>
          <a:lstStyle/>
          <a:p>
            <a:r>
              <a:rPr lang="en-US" sz="2800" dirty="0" smtClean="0">
                <a:latin typeface="Times New Roman" pitchFamily="18" charset="0"/>
                <a:cs typeface="Times New Roman" pitchFamily="18" charset="0"/>
              </a:rPr>
              <a:t>.</a:t>
            </a:r>
            <a:r>
              <a:rPr lang="en-US" dirty="0" smtClean="0"/>
              <a:t/>
            </a:r>
            <a:br>
              <a:rPr lang="en-US" dirty="0" smtClean="0"/>
            </a:br>
            <a:endParaRPr lang="en-US" dirty="0"/>
          </a:p>
        </p:txBody>
      </p:sp>
    </p:spTree>
  </p:cSld>
  <p:clrMapOvr>
    <a:masterClrMapping/>
  </p:clrMapOvr>
  <p:transition>
    <p:wedge/>
    <p:sndAc>
      <p:endSnd/>
    </p:sndAc>
  </p:transition>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4.xml><?xml version="1.0" encoding="utf-8"?>
<a:theme xmlns:a="http://schemas.openxmlformats.org/drawingml/2006/main" name="1_Civic">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223</TotalTime>
  <Words>1921</Words>
  <Application>Microsoft Office PowerPoint</Application>
  <PresentationFormat>On-screen Show (4:3)</PresentationFormat>
  <Paragraphs>115</Paragraphs>
  <Slides>36</Slides>
  <Notes>0</Notes>
  <HiddenSlides>0</HiddenSlides>
  <MMClips>0</MMClips>
  <ScaleCrop>false</ScaleCrop>
  <HeadingPairs>
    <vt:vector size="4" baseType="variant">
      <vt:variant>
        <vt:lpstr>Theme</vt:lpstr>
      </vt:variant>
      <vt:variant>
        <vt:i4>4</vt:i4>
      </vt:variant>
      <vt:variant>
        <vt:lpstr>Slide Titles</vt:lpstr>
      </vt:variant>
      <vt:variant>
        <vt:i4>36</vt:i4>
      </vt:variant>
    </vt:vector>
  </HeadingPairs>
  <TitlesOfParts>
    <vt:vector size="40" baseType="lpstr">
      <vt:lpstr>Office Theme</vt:lpstr>
      <vt:lpstr>Civic</vt:lpstr>
      <vt:lpstr>Apex</vt:lpstr>
      <vt:lpstr>1_Civic</vt:lpstr>
      <vt:lpstr>Quality Improvement  Changing Values &amp; Customs in Society-The Significance of Human Rights Education</vt:lpstr>
      <vt:lpstr>Introduction</vt:lpstr>
      <vt:lpstr>Introduction</vt:lpstr>
      <vt:lpstr>Introduction </vt:lpstr>
      <vt:lpstr>Tools</vt:lpstr>
      <vt:lpstr>Tools</vt:lpstr>
      <vt:lpstr>Quality Management system </vt:lpstr>
      <vt:lpstr>Social Change</vt:lpstr>
      <vt:lpstr>Values &amp; Customs in Indian Society</vt:lpstr>
      <vt:lpstr>Values and customs</vt:lpstr>
      <vt:lpstr>Values and customs</vt:lpstr>
      <vt:lpstr>Meaning of values</vt:lpstr>
      <vt:lpstr>Menaing….</vt:lpstr>
      <vt:lpstr>Values through social lens</vt:lpstr>
      <vt:lpstr>Characteristics of Values</vt:lpstr>
      <vt:lpstr>Characteristics of Values</vt:lpstr>
      <vt:lpstr>Types of Values</vt:lpstr>
      <vt:lpstr>Values and customs</vt:lpstr>
      <vt:lpstr>Changing values and customs</vt:lpstr>
      <vt:lpstr>Changing values and customs</vt:lpstr>
      <vt:lpstr>What is the alternative?</vt:lpstr>
      <vt:lpstr>Human rights education: Definition</vt:lpstr>
      <vt:lpstr>HRE: Definition</vt:lpstr>
      <vt:lpstr>HRE: Definition</vt:lpstr>
      <vt:lpstr>Holistic Meaning of HRE</vt:lpstr>
      <vt:lpstr>Human rights education encompasses </vt:lpstr>
      <vt:lpstr>HRE: Key Benefits</vt:lpstr>
      <vt:lpstr>HRE: Key Benefits</vt:lpstr>
      <vt:lpstr>HRE: Key Benefits</vt:lpstr>
      <vt:lpstr>HRE: Key Benefits</vt:lpstr>
      <vt:lpstr>HRE: Key Benefits</vt:lpstr>
      <vt:lpstr>HRE: Key Benefits</vt:lpstr>
      <vt:lpstr>HRE: Key Benefits</vt:lpstr>
      <vt:lpstr>conclusion</vt:lpstr>
      <vt:lpstr>conclusion</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Improvement Programme-Role of Teachers in Development of Personality </dc:title>
  <dc:creator/>
  <cp:lastModifiedBy>SASTRY</cp:lastModifiedBy>
  <cp:revision>27</cp:revision>
  <dcterms:created xsi:type="dcterms:W3CDTF">2006-08-16T00:00:00Z</dcterms:created>
  <dcterms:modified xsi:type="dcterms:W3CDTF">2010-05-03T02:40:08Z</dcterms:modified>
</cp:coreProperties>
</file>