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4" r:id="rId2"/>
  </p:sldMasterIdLst>
  <p:sldIdLst>
    <p:sldId id="256" r:id="rId3"/>
    <p:sldId id="257" r:id="rId4"/>
    <p:sldId id="258" r:id="rId5"/>
    <p:sldId id="259" r:id="rId6"/>
    <p:sldId id="260" r:id="rId7"/>
    <p:sldId id="261" r:id="rId8"/>
    <p:sldId id="262" r:id="rId9"/>
    <p:sldId id="263" r:id="rId10"/>
    <p:sldId id="264" r:id="rId11"/>
    <p:sldId id="265"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06/07/2011</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06/07/2011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6F15528-21DE-4FAA-801E-634DDDAF4B2B}"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06/07/2011</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06/07/2011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06/07/2011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06/07/2011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06/07/2011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06/07/2011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06/07/2011</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06/07/2011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06/07/2011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06/07/2011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1D8BD707-D9CF-40AE-B4C6-C98DA3205C09}" type="datetimeFigureOut">
              <a:rPr lang="en-US" smtClean="0"/>
              <a:pPr/>
              <a:t>06/07/2011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06/07/2011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06/07/2011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06/07/2011</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D8BD707-D9CF-40AE-B4C6-C98DA3205C09}" type="datetimeFigureOut">
              <a:rPr lang="en-US" smtClean="0"/>
              <a:pPr/>
              <a:t>06/07/2011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06/07/2011</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F15528-21DE-4FAA-801E-634DDDAF4B2B}"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06/07/2011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D8BD707-D9CF-40AE-B4C6-C98DA3205C09}" type="datetimeFigureOut">
              <a:rPr lang="en-US" smtClean="0"/>
              <a:pPr/>
              <a:t>06/07/2011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06/07/2011</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D8BD707-D9CF-40AE-B4C6-C98DA3205C09}" type="datetimeFigureOut">
              <a:rPr lang="en-US" smtClean="0"/>
              <a:pPr/>
              <a:t>06/07/2011</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alpha val="71000"/>
          </a:schemeClr>
        </a:solidFill>
        <a:effectLst/>
      </p:bgPr>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D8BD707-D9CF-40AE-B4C6-C98DA3205C09}" type="datetimeFigureOut">
              <a:rPr lang="en-US" smtClean="0"/>
              <a:pPr/>
              <a:t>06/07/2011</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alpha val="71000"/>
          </a:schemeClr>
        </a:solidFill>
        <a:effectLst/>
      </p:bgPr>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1D8BD707-D9CF-40AE-B4C6-C98DA3205C09}" type="datetimeFigureOut">
              <a:rPr lang="en-US" smtClean="0"/>
              <a:pPr/>
              <a:t>06/07/2011</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dirty="0" err="1" smtClean="0">
                <a:solidFill>
                  <a:srgbClr val="00B0F0"/>
                </a:solidFill>
              </a:rPr>
              <a:t>Dr.T.S.N.Sastry</a:t>
            </a:r>
            <a:endParaRPr lang="en-US" dirty="0" smtClean="0">
              <a:solidFill>
                <a:srgbClr val="00B0F0"/>
              </a:solidFill>
            </a:endParaRPr>
          </a:p>
          <a:p>
            <a:r>
              <a:rPr lang="en-US" dirty="0" smtClean="0">
                <a:solidFill>
                  <a:srgbClr val="00B0F0"/>
                </a:solidFill>
              </a:rPr>
              <a:t>Prof &amp; Head</a:t>
            </a:r>
          </a:p>
          <a:p>
            <a:r>
              <a:rPr lang="en-US" dirty="0" smtClean="0">
                <a:solidFill>
                  <a:srgbClr val="00B0F0"/>
                </a:solidFill>
              </a:rPr>
              <a:t>Dept of Law</a:t>
            </a:r>
          </a:p>
          <a:p>
            <a:r>
              <a:rPr lang="en-US" dirty="0" smtClean="0">
                <a:solidFill>
                  <a:srgbClr val="00B0F0"/>
                </a:solidFill>
              </a:rPr>
              <a:t>University of </a:t>
            </a:r>
            <a:r>
              <a:rPr lang="en-US" dirty="0" err="1" smtClean="0">
                <a:solidFill>
                  <a:srgbClr val="00B0F0"/>
                </a:solidFill>
              </a:rPr>
              <a:t>Pune</a:t>
            </a:r>
            <a:endParaRPr lang="en-US" dirty="0" smtClean="0">
              <a:solidFill>
                <a:srgbClr val="00B0F0"/>
              </a:solidFill>
            </a:endParaRPr>
          </a:p>
          <a:p>
            <a:endParaRPr lang="en-US" dirty="0"/>
          </a:p>
        </p:txBody>
      </p:sp>
      <p:sp>
        <p:nvSpPr>
          <p:cNvPr id="2" name="Title 1"/>
          <p:cNvSpPr>
            <a:spLocks noGrp="1"/>
          </p:cNvSpPr>
          <p:nvPr>
            <p:ph type="ctrTitle"/>
          </p:nvPr>
        </p:nvSpPr>
        <p:spPr/>
        <p:txBody>
          <a:bodyPr/>
          <a:lstStyle/>
          <a:p>
            <a:r>
              <a:rPr lang="en-US" dirty="0" smtClean="0">
                <a:solidFill>
                  <a:srgbClr val="FF0000"/>
                </a:solidFill>
              </a:rPr>
              <a:t>Laws Relating to Elderly</a:t>
            </a:r>
            <a:endParaRPr lang="en-US" dirty="0">
              <a:solidFill>
                <a:srgbClr val="FF0000"/>
              </a:solidFill>
            </a:endParaRPr>
          </a:p>
        </p:txBody>
      </p:sp>
    </p:spTree>
  </p:cSld>
  <p:clrMapOvr>
    <a:masterClrMapping/>
  </p:clrMapOvr>
  <p:transition>
    <p:zoom dir="in"/>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Responsibilities of </a:t>
            </a:r>
            <a:r>
              <a:rPr lang="en-US" dirty="0" err="1" smtClean="0"/>
              <a:t>Govts</a:t>
            </a:r>
            <a:endParaRPr lang="en-US" dirty="0"/>
          </a:p>
        </p:txBody>
      </p:sp>
      <p:sp>
        <p:nvSpPr>
          <p:cNvPr id="3" name="Content Placeholder 2"/>
          <p:cNvSpPr>
            <a:spLocks noGrp="1"/>
          </p:cNvSpPr>
          <p:nvPr>
            <p:ph idx="1"/>
          </p:nvPr>
        </p:nvSpPr>
        <p:spPr/>
        <p:txBody>
          <a:bodyPr>
            <a:normAutofit fontScale="92500" lnSpcReduction="10000"/>
          </a:bodyPr>
          <a:lstStyle/>
          <a:p>
            <a:r>
              <a:rPr lang="en-US" sz="1600" dirty="0" smtClean="0"/>
              <a:t>Both the Union and States have the responsibility to establish Old age  homes</a:t>
            </a:r>
          </a:p>
          <a:p>
            <a:r>
              <a:rPr lang="en-US" sz="1600" dirty="0" smtClean="0"/>
              <a:t>To Provide Medical Air</a:t>
            </a:r>
          </a:p>
          <a:p>
            <a:r>
              <a:rPr lang="en-US" sz="1600" dirty="0" smtClean="0"/>
              <a:t>To make the Life and Liberty to be exercised freely by Senior Citizens</a:t>
            </a:r>
          </a:p>
          <a:p>
            <a:r>
              <a:rPr lang="en-US" sz="1600" dirty="0" smtClean="0"/>
              <a:t>Research need to be undertaken for the promotion of their rights</a:t>
            </a:r>
          </a:p>
          <a:p>
            <a:r>
              <a:rPr lang="en-US" sz="1600" dirty="0" smtClean="0"/>
              <a:t>Special authorities may be constitute for their welfare and implementation of the Act.</a:t>
            </a:r>
          </a:p>
          <a:p>
            <a:r>
              <a:rPr lang="en-US" sz="1600" dirty="0" smtClean="0"/>
              <a:t>All Civil Courts are barred to entertain any claim.</a:t>
            </a:r>
          </a:p>
          <a:p>
            <a:r>
              <a:rPr lang="en-US" sz="1600" dirty="0" smtClean="0"/>
              <a:t>Any difficulty may be removed by Union and States in the implementation of the Act or any provision of the Act. </a:t>
            </a:r>
          </a:p>
          <a:p>
            <a:r>
              <a:rPr lang="en-US" sz="1600" dirty="0" smtClean="0"/>
              <a:t>There are certain defects in the Act </a:t>
            </a:r>
          </a:p>
          <a:p>
            <a:r>
              <a:rPr lang="en-US" sz="1600" dirty="0" smtClean="0"/>
              <a:t>It has not specified any Action to be initiated by the Union against such states which differ or non-implementation of the provisions of the ACT.</a:t>
            </a:r>
          </a:p>
          <a:p>
            <a:r>
              <a:rPr lang="en-US" sz="1600" dirty="0" smtClean="0"/>
              <a:t>It may entrust the duty with officers of special officers . It would be better to specify such officers who would be entrusted such duty</a:t>
            </a:r>
          </a:p>
          <a:p>
            <a:r>
              <a:rPr lang="en-US" sz="1600" dirty="0" smtClean="0"/>
              <a:t>It stated children in abroad will be dealt with, the procedure is complicated and not specified what to be implemented.</a:t>
            </a:r>
          </a:p>
          <a:p>
            <a:r>
              <a:rPr lang="en-US" sz="1600" dirty="0" smtClean="0"/>
              <a:t>The Scheme  of old age homes need to be uniform</a:t>
            </a:r>
          </a:p>
          <a:p>
            <a:r>
              <a:rPr lang="en-US" sz="1600" dirty="0" smtClean="0"/>
              <a:t>States need not be given to much powers to mend with as they like.</a:t>
            </a:r>
            <a:endParaRPr lang="en-US" dirty="0"/>
          </a:p>
        </p:txBody>
      </p:sp>
    </p:spTree>
  </p:cSld>
  <p:clrMapOvr>
    <a:masterClrMapping/>
  </p:clrMapOvr>
  <p:transition>
    <p:blinds/>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a:bodyPr>
          <a:lstStyle/>
          <a:p>
            <a:r>
              <a:rPr lang="en-US" sz="1800" dirty="0" smtClean="0"/>
              <a:t>A traditional and culturally value based country , it is unfortunate the first teachers, Mother and Father are neglected.</a:t>
            </a:r>
          </a:p>
          <a:p>
            <a:r>
              <a:rPr lang="en-US" sz="1800" dirty="0" smtClean="0"/>
              <a:t>By Mere Passing Acts the Governments can handoff their responsibility, they have to lend their helping hand at all times. </a:t>
            </a:r>
          </a:p>
          <a:p>
            <a:r>
              <a:rPr lang="en-US" sz="1800" dirty="0" smtClean="0"/>
              <a:t>Cultural and Value based education to be inculcated into the minds of youngsters</a:t>
            </a:r>
          </a:p>
          <a:p>
            <a:r>
              <a:rPr lang="en-US" sz="1800" dirty="0" smtClean="0"/>
              <a:t>The provisions of the constitution May be better implemented than preaching by the political parties once they adhere to the normative values than to lip service.</a:t>
            </a:r>
          </a:p>
          <a:p>
            <a:r>
              <a:rPr lang="en-US" sz="1800" dirty="0" smtClean="0"/>
              <a:t>In order to achieve that as a Fifth Estate of the State, we at University of </a:t>
            </a:r>
            <a:r>
              <a:rPr lang="en-US" sz="1800" dirty="0" err="1" smtClean="0"/>
              <a:t>Pune</a:t>
            </a:r>
            <a:r>
              <a:rPr lang="en-US" sz="1800" dirty="0" smtClean="0"/>
              <a:t> first in the Country or may be in the World introducing the basic courses on Human Rights and Values to all the Students from this Academic year. </a:t>
            </a:r>
          </a:p>
          <a:p>
            <a:r>
              <a:rPr lang="en-US" sz="1800" dirty="0" smtClean="0"/>
              <a:t>We plan to establish a research cell in future for the older citizens.</a:t>
            </a:r>
          </a:p>
          <a:p>
            <a:endParaRPr lang="en-US" sz="1800" dirty="0" smtClean="0"/>
          </a:p>
          <a:p>
            <a:endParaRPr lang="en-US" sz="1800" dirty="0" smtClean="0"/>
          </a:p>
        </p:txBody>
      </p:sp>
    </p:spTree>
  </p:cSld>
  <p:clrMapOvr>
    <a:masterClrMapping/>
  </p:clrMapOvr>
  <p:transition>
    <p:check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sz="2400" dirty="0" smtClean="0"/>
              <a:t>Older persons are increasingly seen as contributors to development, whose abilities to act for the betterment of themselves and their societies should be woven into policies and </a:t>
            </a:r>
            <a:r>
              <a:rPr lang="en-US" sz="2400" dirty="0" err="1" smtClean="0"/>
              <a:t>programmes</a:t>
            </a:r>
            <a:r>
              <a:rPr lang="en-US" sz="2400" dirty="0" smtClean="0"/>
              <a:t> at all levels. </a:t>
            </a:r>
          </a:p>
          <a:p>
            <a:pPr algn="just"/>
            <a:r>
              <a:rPr lang="en-US" sz="2400" dirty="0" smtClean="0"/>
              <a:t>As fertility rates decline, the proportion of persons aged 60 and over is expected to double between 2007 and 2050, and their actual number will more than triple, reaching 2 billion by 2050.  In most countries, the number of those over 80 is likely to quadruple to nearly 400 million by then.</a:t>
            </a:r>
          </a:p>
          <a:p>
            <a:pPr algn="just"/>
            <a:r>
              <a:rPr lang="en-US" sz="2400" dirty="0" smtClean="0"/>
              <a:t>With this increase in numbers it is most important the rights of the older persons need to be protected legally both at international and national sphere.</a:t>
            </a:r>
            <a:endParaRPr lang="en-US" sz="2400" dirty="0"/>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International Scenario </a:t>
            </a:r>
            <a:endParaRPr lang="en-US" dirty="0"/>
          </a:p>
        </p:txBody>
      </p:sp>
      <p:sp>
        <p:nvSpPr>
          <p:cNvPr id="3" name="Content Placeholder 2"/>
          <p:cNvSpPr>
            <a:spLocks noGrp="1"/>
          </p:cNvSpPr>
          <p:nvPr>
            <p:ph idx="1"/>
          </p:nvPr>
        </p:nvSpPr>
        <p:spPr/>
        <p:txBody>
          <a:bodyPr>
            <a:normAutofit/>
          </a:bodyPr>
          <a:lstStyle/>
          <a:p>
            <a:r>
              <a:rPr lang="en-US" sz="1600" dirty="0" smtClean="0"/>
              <a:t>Art 25 of the Universal Declaration of Human Rights speaks for the health and well being of all the people. </a:t>
            </a:r>
          </a:p>
          <a:p>
            <a:pPr algn="just"/>
            <a:r>
              <a:rPr lang="en-US" sz="1600" dirty="0" smtClean="0"/>
              <a:t>Taking into consideration of this, the UN in the year after the continuous recommendation of the ECOSOC and other organs called for the First World Conference in 1982. This was described as the Vienna Conference of Plan of Action</a:t>
            </a:r>
            <a:r>
              <a:rPr lang="en-US" sz="2000" dirty="0" smtClean="0"/>
              <a:t>.  </a:t>
            </a:r>
          </a:p>
          <a:p>
            <a:pPr algn="just"/>
            <a:r>
              <a:rPr lang="en-US" sz="1800" dirty="0" smtClean="0"/>
              <a:t>It has adopted 62 recommendations. In this The main concerns of the Plan were issues related to health and nutrition, protection of elderly consumers, housing, social welfare, family, income security, unemployment, and education.</a:t>
            </a:r>
          </a:p>
          <a:p>
            <a:r>
              <a:rPr lang="en-US" sz="1800" dirty="0" smtClean="0"/>
              <a:t>In 1991, the United Nations issued its Implementation of the International Plan of Action on Ageing and Related Activities, which contains the United Nations Principles for Older Persons. They are Independence; "Independence“ with reference to  basic provisions of food, water, shelter, clothing, and health care, but also to the right to work and to have access to education and training.</a:t>
            </a:r>
            <a:endParaRPr lang="en-US" sz="1800" dirty="0"/>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just"/>
            <a:r>
              <a:rPr lang="en-US" sz="1600" dirty="0" smtClean="0"/>
              <a:t>Participation" refers to the rights of older persons to form associations and movements so that they can actively participate in the "formulation and implementation of policies that affect their well being.</a:t>
            </a:r>
          </a:p>
          <a:p>
            <a:pPr algn="just"/>
            <a:r>
              <a:rPr lang="en-US" sz="1800" dirty="0" smtClean="0"/>
              <a:t>"Care" refers to the right to enjoy human rights protection regardless of whether the elderly person is living in their own home, in a treatment facility, or in a shelter</a:t>
            </a:r>
          </a:p>
          <a:p>
            <a:r>
              <a:rPr lang="en-US" sz="1800" dirty="0" smtClean="0"/>
              <a:t>"Self-</a:t>
            </a:r>
            <a:r>
              <a:rPr lang="en-US" sz="1800" dirty="0" err="1" smtClean="0"/>
              <a:t>fulfilment</a:t>
            </a:r>
            <a:r>
              <a:rPr lang="en-US" sz="1800" dirty="0" smtClean="0"/>
              <a:t>“ refers to the right to the full development of elderly persons'</a:t>
            </a:r>
          </a:p>
          <a:p>
            <a:pPr>
              <a:buNone/>
            </a:pPr>
            <a:r>
              <a:rPr lang="en-US" sz="1800" dirty="0" smtClean="0"/>
              <a:t>	potential through access to cultural and educational facilities and resources. </a:t>
            </a:r>
          </a:p>
          <a:p>
            <a:pPr>
              <a:buNone/>
            </a:pPr>
            <a:r>
              <a:rPr lang="en-US" sz="1800" dirty="0" smtClean="0"/>
              <a:t>	Finally, “Dignity" refers to the right to live in security and free of exploitation, abuse, and discrimination.</a:t>
            </a:r>
          </a:p>
          <a:p>
            <a:r>
              <a:rPr lang="en-US" sz="1800" dirty="0" smtClean="0"/>
              <a:t>1992 General Assembly Resolution  and 2001 global targets on the ageing and the Proclamation on Ageing urged the member states to include the rights of aged women whose contribution is also very important.</a:t>
            </a:r>
          </a:p>
          <a:p>
            <a:r>
              <a:rPr lang="en-US" sz="1800" dirty="0" smtClean="0"/>
              <a:t>The 2002 Madrid  Second World Conference on Ageing revised the criteria . It adopted a three pronged criteria :</a:t>
            </a:r>
            <a:endParaRPr lang="en-US" sz="1800" dirty="0"/>
          </a:p>
        </p:txBody>
      </p:sp>
    </p:spTree>
  </p:cSld>
  <p:clrMapOvr>
    <a:masterClrMapping/>
  </p:clrMapOvr>
  <p:transition>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sz="2000" dirty="0" smtClean="0"/>
              <a:t>Older Persons and Development: Policies and legislation to be adopted by member states.</a:t>
            </a:r>
          </a:p>
          <a:p>
            <a:r>
              <a:rPr lang="en-US" sz="2000" dirty="0" smtClean="0"/>
              <a:t>Advancing Health and Well-Being into Old Age which focuses on the need to ensure universal and equal access to health- care services, and the mental health needs of older people.</a:t>
            </a:r>
          </a:p>
          <a:p>
            <a:r>
              <a:rPr lang="en-US" sz="2000" dirty="0" smtClean="0"/>
              <a:t>The Third one  Ensuring Enabling and Supportive Environments. It ‘s focus on regarding the availability of services, and the affordability, accessibility, and cultural adequacy of the right to housing.</a:t>
            </a:r>
          </a:p>
          <a:p>
            <a:r>
              <a:rPr lang="en-US" sz="2000" dirty="0" smtClean="0"/>
              <a:t>Apart from the above, the UDHR, ICCPR and ICESCR also specify a number of rights to older people and impose a duty on the states to extend their fullest cooperation in rendering their best to the older persons.</a:t>
            </a:r>
            <a:endParaRPr lang="en-US" sz="2000" dirty="0"/>
          </a:p>
        </p:txBody>
      </p:sp>
    </p:spTree>
  </p:cSld>
  <p:clrMapOvr>
    <a:masterClrMapping/>
  </p:clrMapOvr>
  <p:transition>
    <p:wipe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National Perspective</a:t>
            </a:r>
            <a:endParaRPr lang="en-US" dirty="0"/>
          </a:p>
        </p:txBody>
      </p:sp>
      <p:sp>
        <p:nvSpPr>
          <p:cNvPr id="3" name="Content Placeholder 2"/>
          <p:cNvSpPr>
            <a:spLocks noGrp="1"/>
          </p:cNvSpPr>
          <p:nvPr>
            <p:ph idx="1"/>
          </p:nvPr>
        </p:nvSpPr>
        <p:spPr bwMode="ltGray"/>
        <p:txBody>
          <a:bodyPr>
            <a:normAutofit fontScale="85000" lnSpcReduction="10000"/>
          </a:bodyPr>
          <a:lstStyle/>
          <a:p>
            <a:pPr algn="just"/>
            <a:r>
              <a:rPr lang="en-US" sz="2400" b="1" dirty="0" smtClean="0"/>
              <a:t>The salient features of the </a:t>
            </a:r>
            <a:r>
              <a:rPr lang="en-US" sz="2400" b="1" dirty="0" smtClean="0"/>
              <a:t>National Policy of Older Persons adopted </a:t>
            </a:r>
            <a:r>
              <a:rPr lang="en-US" sz="2400" b="1" dirty="0" smtClean="0"/>
              <a:t>in 1999 are </a:t>
            </a:r>
            <a:r>
              <a:rPr lang="en-US" sz="2400" b="1" dirty="0" smtClean="0"/>
              <a:t>Financial Security; Health Care and Nutrition; Shelter; Welfare; Basic Facilities; NGO’s Research and Training. </a:t>
            </a:r>
            <a:endParaRPr lang="en-US" sz="2400" dirty="0" smtClean="0">
              <a:solidFill>
                <a:srgbClr val="7030A0"/>
              </a:solidFill>
            </a:endParaRPr>
          </a:p>
          <a:p>
            <a:pPr algn="just"/>
            <a:r>
              <a:rPr lang="en-US" sz="2000" b="1" dirty="0" smtClean="0"/>
              <a:t>THE MAINTENANCE AND WELFARE OF PARENTS AND SENIOR CITIZENS ACT, 2007 was enacted by the Parliament for better augmentation of the older persons rights and welfare.</a:t>
            </a:r>
          </a:p>
          <a:p>
            <a:pPr algn="just"/>
            <a:r>
              <a:rPr lang="en-US" sz="2000" b="1" dirty="0" smtClean="0"/>
              <a:t> Chapter I deals with a number of definitions.</a:t>
            </a:r>
          </a:p>
          <a:p>
            <a:pPr algn="just"/>
            <a:r>
              <a:rPr lang="en-US" sz="2000" b="1" dirty="0" smtClean="0"/>
              <a:t>Chapter II  Duty of the Children or the relatives of Senior citizen to take care of them. In the case of relative a person who is going to inherit the property need to maintain such person. </a:t>
            </a:r>
          </a:p>
          <a:p>
            <a:r>
              <a:rPr lang="en-US" b="1" dirty="0" smtClean="0"/>
              <a:t>Application for maintenance</a:t>
            </a:r>
          </a:p>
          <a:p>
            <a:r>
              <a:rPr lang="en-US" sz="1900" dirty="0" smtClean="0"/>
              <a:t>An application for maintenance under section 4, may be made - </a:t>
            </a:r>
          </a:p>
          <a:p>
            <a:pPr lvl="1"/>
            <a:r>
              <a:rPr lang="en-US" sz="1700" dirty="0" smtClean="0"/>
              <a:t>by a senior citizen or a parent, as the case may be; or</a:t>
            </a:r>
          </a:p>
          <a:p>
            <a:pPr lvl="1"/>
            <a:r>
              <a:rPr lang="en-US" sz="1700" dirty="0" smtClean="0"/>
              <a:t>if he is incapable, by any other person or </a:t>
            </a:r>
            <a:r>
              <a:rPr lang="en-US" sz="1700" dirty="0" err="1" smtClean="0"/>
              <a:t>organisation</a:t>
            </a:r>
            <a:r>
              <a:rPr lang="en-US" sz="1700" dirty="0" smtClean="0"/>
              <a:t> </a:t>
            </a:r>
            <a:r>
              <a:rPr lang="en-US" sz="1700" dirty="0" smtClean="0"/>
              <a:t> </a:t>
            </a:r>
            <a:r>
              <a:rPr lang="en-US" sz="1700" dirty="0" err="1" smtClean="0"/>
              <a:t>authorised</a:t>
            </a:r>
            <a:r>
              <a:rPr lang="en-US" sz="1700" dirty="0" smtClean="0"/>
              <a:t> </a:t>
            </a:r>
            <a:r>
              <a:rPr lang="en-US" sz="1700" dirty="0" smtClean="0"/>
              <a:t>by him; </a:t>
            </a:r>
            <a:r>
              <a:rPr lang="en-US" sz="1700" dirty="0" smtClean="0"/>
              <a:t> and the tribunal make take it on its own.</a:t>
            </a:r>
            <a:endParaRPr lang="en-US" sz="1700" dirty="0" smtClean="0"/>
          </a:p>
          <a:p>
            <a:pPr algn="just"/>
            <a:endParaRPr lang="en-US" sz="2000" dirty="0"/>
          </a:p>
        </p:txBody>
      </p:sp>
    </p:spTree>
  </p:cSld>
  <p:clrMapOvr>
    <a:masterClrMapping/>
  </p:clrMapOvr>
  <p:transition>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Maintenance</a:t>
            </a:r>
            <a:endParaRPr lang="en-US" dirty="0"/>
          </a:p>
        </p:txBody>
      </p:sp>
      <p:sp>
        <p:nvSpPr>
          <p:cNvPr id="3" name="Content Placeholder 2"/>
          <p:cNvSpPr>
            <a:spLocks noGrp="1"/>
          </p:cNvSpPr>
          <p:nvPr>
            <p:ph idx="1"/>
          </p:nvPr>
        </p:nvSpPr>
        <p:spPr/>
        <p:txBody>
          <a:bodyPr>
            <a:normAutofit/>
          </a:bodyPr>
          <a:lstStyle/>
          <a:p>
            <a:pPr algn="just"/>
            <a:r>
              <a:rPr lang="en-US" sz="2000" dirty="0" smtClean="0"/>
              <a:t>An application can be filed by a senior citizen for maintenance. It can be filed against one or another.</a:t>
            </a:r>
          </a:p>
          <a:p>
            <a:pPr algn="just"/>
            <a:r>
              <a:rPr lang="en-US" sz="2000" dirty="0" smtClean="0"/>
              <a:t>The tribunal has to give opportunity to the other parties.</a:t>
            </a:r>
          </a:p>
          <a:p>
            <a:pPr algn="just"/>
            <a:r>
              <a:rPr lang="en-US" sz="2000" dirty="0" smtClean="0"/>
              <a:t>Interim orders may be passed for maintenance.</a:t>
            </a:r>
          </a:p>
          <a:p>
            <a:pPr algn="just"/>
            <a:r>
              <a:rPr lang="en-US" sz="2000" dirty="0" smtClean="0"/>
              <a:t>All applications to be cleared with in ninety days from the date of service of notice to other parties.</a:t>
            </a:r>
          </a:p>
          <a:p>
            <a:pPr algn="just"/>
            <a:r>
              <a:rPr lang="en-US" sz="2000" dirty="0" smtClean="0"/>
              <a:t>The death of any one person will no way affect  the maintenance  petition  of other  persons.</a:t>
            </a:r>
          </a:p>
          <a:p>
            <a:pPr algn="just"/>
            <a:r>
              <a:rPr lang="en-US" sz="2000" dirty="0" smtClean="0"/>
              <a:t>Failure to comply with the maintenance order of the Tribunal, it may increase the  amount for every month for defray period or may impose fine or issue punishment.</a:t>
            </a:r>
          </a:p>
          <a:p>
            <a:pPr algn="just"/>
            <a:endParaRPr lang="en-US" sz="2000" dirty="0"/>
          </a:p>
        </p:txBody>
      </p:sp>
    </p:spTree>
  </p:cSld>
  <p:clrMapOvr>
    <a:masterClrMapping/>
  </p:clrMapOvr>
  <p:transition>
    <p:diamon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Jurisdiction and procedure </a:t>
            </a:r>
            <a:endParaRPr lang="en-US" dirty="0"/>
          </a:p>
        </p:txBody>
      </p:sp>
      <p:sp>
        <p:nvSpPr>
          <p:cNvPr id="3" name="Content Placeholder 2"/>
          <p:cNvSpPr>
            <a:spLocks noGrp="1"/>
          </p:cNvSpPr>
          <p:nvPr>
            <p:ph idx="1"/>
          </p:nvPr>
        </p:nvSpPr>
        <p:spPr/>
        <p:txBody>
          <a:bodyPr>
            <a:normAutofit lnSpcReduction="10000"/>
          </a:bodyPr>
          <a:lstStyle/>
          <a:p>
            <a:r>
              <a:rPr lang="en-US" sz="1800" dirty="0" smtClean="0"/>
              <a:t>An application may be filed in the tribunal where ordinarily the senior citizen resides or where the children or relative lives.</a:t>
            </a:r>
          </a:p>
          <a:p>
            <a:r>
              <a:rPr lang="en-US" sz="1800" dirty="0" smtClean="0"/>
              <a:t>To continue the proceedings it has the powers of a criminal Magistrate</a:t>
            </a:r>
          </a:p>
          <a:p>
            <a:r>
              <a:rPr lang="en-US" sz="1800" dirty="0" smtClean="0"/>
              <a:t>In the case of willful negligence of the children or relative to appear before the tribunal, it can pass </a:t>
            </a:r>
            <a:r>
              <a:rPr lang="en-US" sz="1800" b="1" i="1" dirty="0" smtClean="0"/>
              <a:t>exparte</a:t>
            </a:r>
            <a:r>
              <a:rPr lang="en-US" sz="1800" dirty="0" smtClean="0"/>
              <a:t> orders.</a:t>
            </a:r>
          </a:p>
          <a:p>
            <a:r>
              <a:rPr lang="en-US" sz="1800" b="1" dirty="0" smtClean="0"/>
              <a:t>Procedure: </a:t>
            </a:r>
            <a:r>
              <a:rPr lang="en-US" sz="1800" dirty="0" smtClean="0"/>
              <a:t>It has the powers of a Civil Court</a:t>
            </a:r>
          </a:p>
          <a:p>
            <a:r>
              <a:rPr lang="en-US" sz="1800" dirty="0" smtClean="0"/>
              <a:t>The maintenance amount should not extend  to a maximum of ten thousand rupees</a:t>
            </a:r>
          </a:p>
          <a:p>
            <a:r>
              <a:rPr lang="en-US" sz="1800" dirty="0" smtClean="0"/>
              <a:t>No fee or charges are levied against a older persons.</a:t>
            </a:r>
          </a:p>
          <a:p>
            <a:r>
              <a:rPr lang="en-US" sz="1800" dirty="0" smtClean="0"/>
              <a:t>If the order of the tribunal for maintenance are not adhered, it may ask them to deposit the amount with it with interest  payable to the senior citizen</a:t>
            </a:r>
          </a:p>
          <a:p>
            <a:r>
              <a:rPr lang="en-US" sz="1800" dirty="0" smtClean="0"/>
              <a:t>Duty of each state to constitute the tribunals with in six months from the date of implementation of the Act .</a:t>
            </a:r>
          </a:p>
          <a:p>
            <a:endParaRPr lang="en-US" sz="1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Appellate Tribunal</a:t>
            </a:r>
            <a:endParaRPr lang="en-US" dirty="0"/>
          </a:p>
        </p:txBody>
      </p:sp>
      <p:sp>
        <p:nvSpPr>
          <p:cNvPr id="3" name="Content Placeholder 2"/>
          <p:cNvSpPr>
            <a:spLocks noGrp="1"/>
          </p:cNvSpPr>
          <p:nvPr>
            <p:ph idx="1"/>
          </p:nvPr>
        </p:nvSpPr>
        <p:spPr>
          <a:xfrm>
            <a:off x="457200" y="990600"/>
            <a:ext cx="8229600" cy="5410200"/>
          </a:xfrm>
        </p:spPr>
        <p:txBody>
          <a:bodyPr>
            <a:noAutofit/>
          </a:bodyPr>
          <a:lstStyle/>
          <a:p>
            <a:r>
              <a:rPr lang="en-US" sz="1800" b="1" dirty="0" smtClean="0"/>
              <a:t>Each State should have an appellate tribunal</a:t>
            </a:r>
            <a:r>
              <a:rPr lang="en-US" sz="1800" dirty="0" smtClean="0"/>
              <a:t>.</a:t>
            </a:r>
          </a:p>
          <a:p>
            <a:r>
              <a:rPr lang="en-US" sz="1800" dirty="0" smtClean="0"/>
              <a:t>An Appeal may be filed by a senior citizen with in 60 days from the order of the Tribunal.</a:t>
            </a:r>
          </a:p>
          <a:p>
            <a:r>
              <a:rPr lang="en-US" sz="1800" dirty="0" smtClean="0"/>
              <a:t>On receipt of an appeal, the Appellate Tribunal shall, cause a notice to be served upon the respondent. </a:t>
            </a:r>
          </a:p>
          <a:p>
            <a:r>
              <a:rPr lang="en-US" sz="1800" dirty="0" smtClean="0"/>
              <a:t> </a:t>
            </a:r>
            <a:r>
              <a:rPr lang="en-US" sz="1800" dirty="0" smtClean="0"/>
              <a:t>The Appellate Tribunal may call for the record of proceedings from the Tribunal against whose order the appeal is preferred. </a:t>
            </a:r>
          </a:p>
          <a:p>
            <a:r>
              <a:rPr lang="en-US" sz="1800" dirty="0" smtClean="0"/>
              <a:t> </a:t>
            </a:r>
            <a:r>
              <a:rPr lang="en-US" sz="1800" dirty="0" smtClean="0"/>
              <a:t>The Appellate Tribunal may, after examining the appeal and the records called for either allow or reject the appeal. </a:t>
            </a:r>
          </a:p>
          <a:p>
            <a:r>
              <a:rPr lang="en-US" sz="1800" dirty="0" smtClean="0"/>
              <a:t> </a:t>
            </a:r>
            <a:r>
              <a:rPr lang="en-US" sz="1800" dirty="0" smtClean="0"/>
              <a:t>The Appellate Tribunal shall, adjudicate and decide upon the appeal filed against the order of the Tribunal and the order of the Appellate Tribunal shall be final: </a:t>
            </a:r>
          </a:p>
          <a:p>
            <a:r>
              <a:rPr lang="en-US" sz="1800" dirty="0" smtClean="0"/>
              <a:t>Provided that no appeal shall be rejected unless an opportunity has been given to both the parties of being heard in person or through a duly </a:t>
            </a:r>
            <a:r>
              <a:rPr lang="en-US" sz="1800" dirty="0" err="1" smtClean="0"/>
              <a:t>authorised</a:t>
            </a:r>
            <a:r>
              <a:rPr lang="en-US" sz="1800" dirty="0" smtClean="0"/>
              <a:t> representative. </a:t>
            </a:r>
          </a:p>
          <a:p>
            <a:r>
              <a:rPr lang="en-US" sz="1800" dirty="0" smtClean="0"/>
              <a:t> </a:t>
            </a:r>
            <a:r>
              <a:rPr lang="en-US" sz="1800" dirty="0" smtClean="0"/>
              <a:t>The Appellate Tribunal shall make an </a:t>
            </a:r>
            <a:r>
              <a:rPr lang="en-US" sz="1800" dirty="0" err="1" smtClean="0"/>
              <a:t>endeavour</a:t>
            </a:r>
            <a:r>
              <a:rPr lang="en-US" sz="1800" dirty="0" smtClean="0"/>
              <a:t> to pronounce its order in writing within one month of the receipt of an appeal. </a:t>
            </a:r>
          </a:p>
          <a:p>
            <a:r>
              <a:rPr lang="en-US" sz="1800" dirty="0" smtClean="0"/>
              <a:t>A </a:t>
            </a:r>
            <a:r>
              <a:rPr lang="en-US" sz="1800" dirty="0" smtClean="0"/>
              <a:t>copy of every order made under sub-section (5) shall be sent to both the parties free of cost. </a:t>
            </a:r>
            <a:endParaRPr lang="en-US" sz="1800" dirty="0"/>
          </a:p>
        </p:txBody>
      </p:sp>
    </p:spTree>
  </p:cSld>
  <p:clrMapOvr>
    <a:masterClrMapping/>
  </p:clrMapOvr>
  <p:transition>
    <p:push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183</TotalTime>
  <Words>1391</Words>
  <Application>Microsoft Office PowerPoint</Application>
  <PresentationFormat>On-screen Show (4:3)</PresentationFormat>
  <Paragraphs>81</Paragraphs>
  <Slides>11</Slides>
  <Notes>0</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Civic</vt:lpstr>
      <vt:lpstr>Technic</vt:lpstr>
      <vt:lpstr>Laws Relating to Elderly</vt:lpstr>
      <vt:lpstr>Introduction</vt:lpstr>
      <vt:lpstr>International Scenario </vt:lpstr>
      <vt:lpstr>Slide 4</vt:lpstr>
      <vt:lpstr>Slide 5</vt:lpstr>
      <vt:lpstr>National Perspective</vt:lpstr>
      <vt:lpstr>Maintenance</vt:lpstr>
      <vt:lpstr>Jurisdiction and procedure </vt:lpstr>
      <vt:lpstr>Appellate Tribunal</vt:lpstr>
      <vt:lpstr>Responsibilities of Govts</vt:lpstr>
      <vt:lpstr>Conclusion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Law and the Older persons</dc:title>
  <dc:creator>Sastry</dc:creator>
  <cp:lastModifiedBy>Sastry</cp:lastModifiedBy>
  <cp:revision>23</cp:revision>
  <dcterms:created xsi:type="dcterms:W3CDTF">2006-08-16T00:00:00Z</dcterms:created>
  <dcterms:modified xsi:type="dcterms:W3CDTF">2011-07-06T00:52:14Z</dcterms:modified>
</cp:coreProperties>
</file>