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comments/comment1.xml" ContentType="application/vnd.openxmlformats-officedocument.presentationml.comments+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8" r:id="rId1"/>
  </p:sldMasterIdLst>
  <p:notesMasterIdLst>
    <p:notesMasterId r:id="rId50"/>
  </p:notesMasterIdLst>
  <p:sldIdLst>
    <p:sldId id="256" r:id="rId2"/>
    <p:sldId id="316" r:id="rId3"/>
    <p:sldId id="258" r:id="rId4"/>
    <p:sldId id="259" r:id="rId5"/>
    <p:sldId id="304" r:id="rId6"/>
    <p:sldId id="314" r:id="rId7"/>
    <p:sldId id="315" r:id="rId8"/>
    <p:sldId id="260" r:id="rId9"/>
    <p:sldId id="261" r:id="rId10"/>
    <p:sldId id="262" r:id="rId11"/>
    <p:sldId id="263" r:id="rId12"/>
    <p:sldId id="303" r:id="rId13"/>
    <p:sldId id="266" r:id="rId14"/>
    <p:sldId id="265" r:id="rId15"/>
    <p:sldId id="264" r:id="rId16"/>
    <p:sldId id="300" r:id="rId17"/>
    <p:sldId id="267" r:id="rId18"/>
    <p:sldId id="268" r:id="rId19"/>
    <p:sldId id="269" r:id="rId20"/>
    <p:sldId id="294" r:id="rId21"/>
    <p:sldId id="270" r:id="rId22"/>
    <p:sldId id="271" r:id="rId23"/>
    <p:sldId id="272" r:id="rId24"/>
    <p:sldId id="309" r:id="rId25"/>
    <p:sldId id="311" r:id="rId26"/>
    <p:sldId id="312" r:id="rId27"/>
    <p:sldId id="313" r:id="rId28"/>
    <p:sldId id="274" r:id="rId29"/>
    <p:sldId id="275" r:id="rId30"/>
    <p:sldId id="305" r:id="rId31"/>
    <p:sldId id="276" r:id="rId32"/>
    <p:sldId id="277" r:id="rId33"/>
    <p:sldId id="278" r:id="rId34"/>
    <p:sldId id="279" r:id="rId35"/>
    <p:sldId id="280" r:id="rId36"/>
    <p:sldId id="281" r:id="rId37"/>
    <p:sldId id="282" r:id="rId38"/>
    <p:sldId id="283" r:id="rId39"/>
    <p:sldId id="284" r:id="rId40"/>
    <p:sldId id="306" r:id="rId41"/>
    <p:sldId id="307" r:id="rId42"/>
    <p:sldId id="285" r:id="rId43"/>
    <p:sldId id="286" r:id="rId44"/>
    <p:sldId id="296" r:id="rId45"/>
    <p:sldId id="297" r:id="rId46"/>
    <p:sldId id="298" r:id="rId47"/>
    <p:sldId id="287" r:id="rId48"/>
    <p:sldId id="302"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STRY" initials="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74DC3"/>
    <a:srgbClr val="FF0066"/>
    <a:srgbClr val="66FFFF"/>
    <a:srgbClr val="CC00CC"/>
    <a:srgbClr val="E74BDC"/>
    <a:srgbClr val="D89740"/>
    <a:srgbClr val="E23A82"/>
    <a:srgbClr val="FF3399"/>
    <a:srgbClr val="3931E3"/>
    <a:srgbClr val="1D8E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717" autoAdjust="0"/>
    <p:restoredTop sz="94681" autoAdjust="0"/>
  </p:normalViewPr>
  <p:slideViewPr>
    <p:cSldViewPr>
      <p:cViewPr varScale="1">
        <p:scale>
          <a:sx n="82" d="100"/>
          <a:sy n="82" d="100"/>
        </p:scale>
        <p:origin x="-15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0-01-24T21:48:28.937" idx="1">
    <p:pos x="10" y="10"/>
    <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0FF543-9853-455D-873A-8201AD91A42C}" type="datetimeFigureOut">
              <a:rPr lang="en-US" smtClean="0"/>
              <a:pPr/>
              <a:t>03/02/2010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E7D7683-716F-4A65-B370-43C842F3EF3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E7D7683-716F-4A65-B370-43C842F3EF3F}" type="slidenum">
              <a:rPr lang="en-US" smtClean="0"/>
              <a:pPr/>
              <a:t>48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3A574F9D-3E4F-4573-B8D2-79B9E44BBE1A}" type="datetimeFigureOut">
              <a:rPr lang="en-US" smtClean="0"/>
              <a:pPr/>
              <a:t>03/02/2010</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29" name="Slide Number Placeholder 28"/>
          <p:cNvSpPr>
            <a:spLocks noGrp="1"/>
          </p:cNvSpPr>
          <p:nvPr>
            <p:ph type="sldNum" sz="quarter" idx="12"/>
          </p:nvPr>
        </p:nvSpPr>
        <p:spPr/>
        <p:txBody>
          <a:bodyPr/>
          <a:lstStyle/>
          <a:p>
            <a:fld id="{E1941132-6B04-4741-B7C0-2F6E8B2DB780}" type="slidenum">
              <a:rPr lang="en-US" smtClean="0"/>
              <a:pPr/>
              <a:t>‹#›</a:t>
            </a:fld>
            <a:endParaRPr lang="en-US" dirty="0"/>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A574F9D-3E4F-4573-B8D2-79B9E44BBE1A}" type="datetimeFigureOut">
              <a:rPr lang="en-US" smtClean="0"/>
              <a:pPr/>
              <a:t>03/02/2010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1941132-6B04-4741-B7C0-2F6E8B2DB780}"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A574F9D-3E4F-4573-B8D2-79B9E44BBE1A}" type="datetimeFigureOut">
              <a:rPr lang="en-US" smtClean="0"/>
              <a:pPr/>
              <a:t>03/02/2010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1941132-6B04-4741-B7C0-2F6E8B2DB780}"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A574F9D-3E4F-4573-B8D2-79B9E44BBE1A}" type="datetimeFigureOut">
              <a:rPr lang="en-US" smtClean="0"/>
              <a:pPr/>
              <a:t>03/02/2010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1941132-6B04-4741-B7C0-2F6E8B2DB780}"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A574F9D-3E4F-4573-B8D2-79B9E44BBE1A}" type="datetimeFigureOut">
              <a:rPr lang="en-US" smtClean="0"/>
              <a:pPr/>
              <a:t>03/02/2010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924800" y="6416675"/>
            <a:ext cx="762000" cy="365125"/>
          </a:xfrm>
        </p:spPr>
        <p:txBody>
          <a:bodyPr/>
          <a:lstStyle/>
          <a:p>
            <a:fld id="{E1941132-6B04-4741-B7C0-2F6E8B2DB780}"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A574F9D-3E4F-4573-B8D2-79B9E44BBE1A}" type="datetimeFigureOut">
              <a:rPr lang="en-US" smtClean="0"/>
              <a:pPr/>
              <a:t>03/02/2010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1941132-6B04-4741-B7C0-2F6E8B2DB780}"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3A574F9D-3E4F-4573-B8D2-79B9E44BBE1A}" type="datetimeFigureOut">
              <a:rPr lang="en-US" smtClean="0"/>
              <a:pPr/>
              <a:t>03/02/2010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1941132-6B04-4741-B7C0-2F6E8B2DB780}"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A574F9D-3E4F-4573-B8D2-79B9E44BBE1A}" type="datetimeFigureOut">
              <a:rPr lang="en-US" smtClean="0"/>
              <a:pPr/>
              <a:t>03/02/2010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1941132-6B04-4741-B7C0-2F6E8B2DB780}"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574F9D-3E4F-4573-B8D2-79B9E44BBE1A}" type="datetimeFigureOut">
              <a:rPr lang="en-US" smtClean="0"/>
              <a:pPr/>
              <a:t>03/02/2010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1941132-6B04-4741-B7C0-2F6E8B2DB780}"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A574F9D-3E4F-4573-B8D2-79B9E44BBE1A}" type="datetimeFigureOut">
              <a:rPr lang="en-US" smtClean="0"/>
              <a:pPr/>
              <a:t>03/02/2010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1941132-6B04-4741-B7C0-2F6E8B2DB780}"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dirty="0"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A574F9D-3E4F-4573-B8D2-79B9E44BBE1A}" type="datetimeFigureOut">
              <a:rPr lang="en-US" smtClean="0"/>
              <a:pPr/>
              <a:t>03/02/2010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1941132-6B04-4741-B7C0-2F6E8B2DB780}"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A574F9D-3E4F-4573-B8D2-79B9E44BBE1A}" type="datetimeFigureOut">
              <a:rPr lang="en-US" smtClean="0"/>
              <a:pPr/>
              <a:t>03/02/2010</a:t>
            </a:fld>
            <a:endParaRPr lang="en-US" dirty="0"/>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dirty="0"/>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E1941132-6B04-4741-B7C0-2F6E8B2DB780}"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images.google.co.in/imgres?imgurl=http://www.instablogsimages.com/images/2009/06/28/gavel_vertical1_KV3yn_6943.jpg&amp;imgrefurl=http://indowaves.instablogs.com/entry/judicairy-still-makes-the-right-noise/&amp;usg=__ddaXq8EACatprBHbuak0zPWiAKA=&amp;h=847&amp;w=550&amp;sz=48&amp;hl=en&amp;start=47&amp;um=1&amp;tbnid=DVNOEszYurA0KM:&amp;tbnh=145&amp;tbnw=94&amp;prev=/images?q=judiciary+in+india+with+pictures&amp;ndsp=20&amp;hl=en&amp;rlz=1T4ADFA_enIN346IN353&amp;sa=N&amp;start=40&amp;um=1" TargetMode="External"/><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3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2030" y="1143000"/>
            <a:ext cx="8229600" cy="2057400"/>
          </a:xfrm>
        </p:spPr>
        <p:txBody>
          <a:bodyPr>
            <a:normAutofit fontScale="90000"/>
          </a:bodyPr>
          <a:lstStyle/>
          <a:p>
            <a:pPr>
              <a:buFont typeface="Arial" pitchFamily="34" charset="0"/>
              <a:buChar char="•"/>
            </a:pPr>
            <a:r>
              <a:rPr lang="en-US" sz="4400" dirty="0" smtClean="0">
                <a:effectLst>
                  <a:outerShdw blurRad="38100" dist="38100" dir="2700000" algn="tl">
                    <a:srgbClr val="000000">
                      <a:alpha val="43137"/>
                    </a:srgbClr>
                  </a:outerShdw>
                  <a:reflection blurRad="6350" stA="55000" endA="50" endPos="85000" dir="5400000" sy="-100000" algn="bl" rotWithShape="0"/>
                </a:effectLst>
              </a:rPr>
              <a:t>T. Anoosha   Madhu   Kiran  </a:t>
            </a:r>
            <a:r>
              <a:rPr lang="en-US" dirty="0" smtClean="0">
                <a:effectLst>
                  <a:outerShdw blurRad="38100" dist="38100" dir="2700000" algn="tl">
                    <a:srgbClr val="000000">
                      <a:alpha val="43137"/>
                    </a:srgbClr>
                  </a:outerShdw>
                  <a:reflection blurRad="6350" stA="55000" endA="50" endPos="85000" dir="5400000" sy="-100000" algn="bl" rotWithShape="0"/>
                </a:effectLst>
              </a:rPr>
              <a:t/>
            </a:r>
            <a:br>
              <a:rPr lang="en-US" dirty="0" smtClean="0">
                <a:effectLst>
                  <a:outerShdw blurRad="38100" dist="38100" dir="2700000" algn="tl">
                    <a:srgbClr val="000000">
                      <a:alpha val="43137"/>
                    </a:srgbClr>
                  </a:outerShdw>
                  <a:reflection blurRad="6350" stA="55000" endA="50" endPos="85000" dir="5400000" sy="-100000" algn="bl" rotWithShape="0"/>
                </a:effectLst>
              </a:rPr>
            </a:br>
            <a:r>
              <a:rPr lang="en-US" dirty="0" smtClean="0">
                <a:effectLst>
                  <a:outerShdw blurRad="38100" dist="38100" dir="2700000" algn="tl">
                    <a:srgbClr val="000000">
                      <a:alpha val="43137"/>
                    </a:srgbClr>
                  </a:outerShdw>
                  <a:reflection blurRad="6350" stA="55000" endA="50" endPos="85000" dir="5400000" sy="-100000" algn="bl" rotWithShape="0"/>
                </a:effectLst>
              </a:rPr>
              <a:t>VIII – “C”</a:t>
            </a:r>
            <a:endParaRPr lang="en-US" dirty="0">
              <a:effectLst>
                <a:outerShdw blurRad="38100" dist="38100" dir="2700000" algn="tl">
                  <a:srgbClr val="000000">
                    <a:alpha val="43137"/>
                  </a:srgbClr>
                </a:outerShdw>
                <a:reflection blurRad="6350" stA="55000" endA="50" endPos="85000" dir="5400000" sy="-100000" algn="bl" rotWithShape="0"/>
              </a:effectLst>
            </a:endParaRPr>
          </a:p>
        </p:txBody>
      </p:sp>
      <p:sp>
        <p:nvSpPr>
          <p:cNvPr id="3" name="Subtitle 2"/>
          <p:cNvSpPr>
            <a:spLocks noGrp="1"/>
          </p:cNvSpPr>
          <p:nvPr>
            <p:ph type="subTitle" idx="1"/>
          </p:nvPr>
        </p:nvSpPr>
        <p:spPr/>
        <p:txBody>
          <a:bodyPr>
            <a:normAutofit lnSpcReduction="10000"/>
          </a:bodyPr>
          <a:lstStyle/>
          <a:p>
            <a:r>
              <a:rPr lang="en-US" sz="5200" b="1" u="sng" dirty="0" smtClean="0">
                <a:solidFill>
                  <a:srgbClr val="D89740"/>
                </a:solidFill>
                <a:effectLst>
                  <a:glow rad="139700">
                    <a:schemeClr val="accent3">
                      <a:satMod val="175000"/>
                      <a:alpha val="40000"/>
                    </a:schemeClr>
                  </a:glow>
                  <a:outerShdw blurRad="38100" dist="38100" dir="2700000" algn="tl">
                    <a:srgbClr val="000000">
                      <a:alpha val="43137"/>
                    </a:srgbClr>
                  </a:outerShdw>
                </a:effectLst>
              </a:rPr>
              <a:t>S.St   Project </a:t>
            </a:r>
          </a:p>
          <a:p>
            <a:r>
              <a:rPr lang="en-US" sz="5200" b="1" u="sng" dirty="0" smtClean="0">
                <a:solidFill>
                  <a:srgbClr val="D89740"/>
                </a:solidFill>
                <a:effectLst>
                  <a:glow rad="139700">
                    <a:schemeClr val="accent3">
                      <a:satMod val="175000"/>
                      <a:alpha val="40000"/>
                    </a:schemeClr>
                  </a:glow>
                  <a:outerShdw blurRad="38100" dist="38100" dir="2700000" algn="tl">
                    <a:srgbClr val="000000">
                      <a:alpha val="43137"/>
                    </a:srgbClr>
                  </a:outerShdw>
                </a:effectLst>
              </a:rPr>
              <a:t> JUDICIARY</a:t>
            </a:r>
            <a:endParaRPr lang="en-US" sz="5200" b="1" u="sng" dirty="0">
              <a:solidFill>
                <a:srgbClr val="D89740"/>
              </a:solidFill>
              <a:effectLst>
                <a:glow rad="139700">
                  <a:schemeClr val="accent3">
                    <a:satMod val="175000"/>
                    <a:alpha val="40000"/>
                  </a:schemeClr>
                </a:glow>
                <a:outerShdw blurRad="38100" dist="38100" dir="2700000" algn="tl">
                  <a:srgbClr val="000000">
                    <a:alpha val="43137"/>
                  </a:srgbClr>
                </a:outerShdw>
              </a:effectLst>
            </a:endParaRPr>
          </a:p>
        </p:txBody>
      </p:sp>
    </p:spTree>
  </p:cSld>
  <p:clrMapOvr>
    <a:masterClrMapping/>
  </p:clrMapOvr>
  <p:transition>
    <p:dissolve/>
    <p:sndAc>
      <p:stSnd>
        <p:snd r:embed="rId2" name="cashreg.wav" builtIn="1"/>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487362"/>
          </a:xfrm>
        </p:spPr>
        <p:txBody>
          <a:bodyPr>
            <a:normAutofit fontScale="90000"/>
          </a:bodyPr>
          <a:lstStyle/>
          <a:p>
            <a:endParaRPr lang="en-US" dirty="0"/>
          </a:p>
        </p:txBody>
      </p:sp>
      <p:sp>
        <p:nvSpPr>
          <p:cNvPr id="3" name="Content Placeholder 2"/>
          <p:cNvSpPr>
            <a:spLocks noGrp="1"/>
          </p:cNvSpPr>
          <p:nvPr>
            <p:ph idx="1"/>
          </p:nvPr>
        </p:nvSpPr>
        <p:spPr>
          <a:ln/>
        </p:spPr>
        <p:style>
          <a:lnRef idx="3">
            <a:schemeClr val="lt1"/>
          </a:lnRef>
          <a:fillRef idx="1">
            <a:schemeClr val="accent3"/>
          </a:fillRef>
          <a:effectRef idx="1">
            <a:schemeClr val="accent3"/>
          </a:effectRef>
          <a:fontRef idx="minor">
            <a:schemeClr val="lt1"/>
          </a:fontRef>
        </p:style>
        <p:txBody>
          <a:bodyPr>
            <a:normAutofit/>
          </a:bodyPr>
          <a:lstStyle/>
          <a:p>
            <a:pPr algn="just"/>
            <a:r>
              <a:rPr lang="en-US" sz="3200" b="1" dirty="0" smtClean="0">
                <a:solidFill>
                  <a:schemeClr val="accent6">
                    <a:lumMod val="50000"/>
                  </a:schemeClr>
                </a:solidFill>
              </a:rPr>
              <a:t>Executive   means  government. </a:t>
            </a:r>
          </a:p>
          <a:p>
            <a:r>
              <a:rPr lang="en-US" sz="3200" b="1" dirty="0" smtClean="0">
                <a:solidFill>
                  <a:schemeClr val="accent6">
                    <a:lumMod val="50000"/>
                  </a:schemeClr>
                </a:solidFill>
              </a:rPr>
              <a:t>Legislature  means  parliament.</a:t>
            </a:r>
          </a:p>
          <a:p>
            <a:pPr algn="just"/>
            <a:r>
              <a:rPr lang="en-US" sz="3200" b="1" dirty="0" smtClean="0">
                <a:solidFill>
                  <a:schemeClr val="accent6">
                    <a:lumMod val="50000"/>
                  </a:schemeClr>
                </a:solidFill>
              </a:rPr>
              <a:t>We   learnt  what  is  executive  and  legislature.  But  what  do  you  know  about  the   Role  of  the  Judiciary.</a:t>
            </a:r>
          </a:p>
          <a:p>
            <a:r>
              <a:rPr lang="en-US" sz="3200" b="1" dirty="0" smtClean="0">
                <a:solidFill>
                  <a:schemeClr val="accent6">
                    <a:lumMod val="50000"/>
                  </a:schemeClr>
                </a:solidFill>
              </a:rPr>
              <a:t>Role  of  the  Judiciary  means :</a:t>
            </a:r>
          </a:p>
          <a:p>
            <a:pPr marL="514350" indent="-514350" algn="just">
              <a:buAutoNum type="arabicParenR"/>
            </a:pPr>
            <a:r>
              <a:rPr lang="en-US" sz="3200" b="1" dirty="0" smtClean="0">
                <a:solidFill>
                  <a:schemeClr val="accent6">
                    <a:lumMod val="50000"/>
                  </a:schemeClr>
                </a:solidFill>
              </a:rPr>
              <a:t>Which  makes  the  law.</a:t>
            </a:r>
          </a:p>
          <a:p>
            <a:pPr marL="514350" indent="-514350">
              <a:buAutoNum type="arabicParenR"/>
            </a:pPr>
            <a:r>
              <a:rPr lang="en-US" sz="3200" b="1" dirty="0" smtClean="0">
                <a:solidFill>
                  <a:schemeClr val="accent6">
                    <a:lumMod val="50000"/>
                  </a:schemeClr>
                </a:solidFill>
              </a:rPr>
              <a:t>Which implements  the  law.</a:t>
            </a:r>
          </a:p>
          <a:p>
            <a:pPr>
              <a:buNone/>
            </a:pPr>
            <a:endParaRPr lang="en-US" dirty="0"/>
          </a:p>
        </p:txBody>
      </p:sp>
    </p:spTree>
  </p:cSld>
  <p:clrMapOvr>
    <a:masterClrMapping/>
  </p:clrMapOvr>
  <p:transition>
    <p:dissolve/>
    <p:sndAc>
      <p:stSnd>
        <p:snd r:embed="rId2" name="chimes.wav" builtIn="1"/>
      </p:stSnd>
    </p:sndAc>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639762"/>
          </a:xfrm>
        </p:spPr>
        <p:txBody>
          <a:bodyPr>
            <a:normAutofit fontScale="90000"/>
          </a:bodyPr>
          <a:lstStyle/>
          <a:p>
            <a:endParaRPr lang="en-US" dirty="0"/>
          </a:p>
        </p:txBody>
      </p:sp>
      <p:sp>
        <p:nvSpPr>
          <p:cNvPr id="3" name="Content Placeholder 2"/>
          <p:cNvSpPr>
            <a:spLocks noGrp="1"/>
          </p:cNvSpPr>
          <p:nvPr>
            <p:ph idx="1"/>
          </p:nvPr>
        </p:nvSpPr>
        <p:spPr>
          <a:ln>
            <a:solidFill>
              <a:srgbClr val="1FDB9C"/>
            </a:solidFill>
          </a:ln>
        </p:spPr>
        <p:style>
          <a:lnRef idx="3">
            <a:schemeClr val="lt1"/>
          </a:lnRef>
          <a:fillRef idx="1">
            <a:schemeClr val="dk1"/>
          </a:fillRef>
          <a:effectRef idx="1">
            <a:schemeClr val="dk1"/>
          </a:effectRef>
          <a:fontRef idx="minor">
            <a:schemeClr val="lt1"/>
          </a:fontRef>
        </p:style>
        <p:txBody>
          <a:bodyPr>
            <a:normAutofit/>
          </a:bodyPr>
          <a:lstStyle/>
          <a:p>
            <a:r>
              <a:rPr lang="en-US" b="1" dirty="0" smtClean="0">
                <a:solidFill>
                  <a:srgbClr val="66FFFF"/>
                </a:solidFill>
              </a:rPr>
              <a:t>There  are  two  types   that </a:t>
            </a:r>
            <a:r>
              <a:rPr lang="en-US" b="1" dirty="0">
                <a:solidFill>
                  <a:srgbClr val="66FFFF"/>
                </a:solidFill>
              </a:rPr>
              <a:t>  </a:t>
            </a:r>
            <a:r>
              <a:rPr lang="en-US" b="1" dirty="0" smtClean="0">
                <a:solidFill>
                  <a:srgbClr val="66FFFF"/>
                </a:solidFill>
              </a:rPr>
              <a:t>is :</a:t>
            </a:r>
          </a:p>
          <a:p>
            <a:pPr marL="514350" indent="-514350" algn="just">
              <a:buAutoNum type="arabicParenR"/>
            </a:pPr>
            <a:r>
              <a:rPr lang="en-US" b="1" dirty="0" smtClean="0">
                <a:solidFill>
                  <a:srgbClr val="66FFFF"/>
                </a:solidFill>
              </a:rPr>
              <a:t>Dispute   Resolution : </a:t>
            </a:r>
            <a:r>
              <a:rPr lang="en-US" b="1" dirty="0">
                <a:solidFill>
                  <a:srgbClr val="66FFFF"/>
                </a:solidFill>
              </a:rPr>
              <a:t> </a:t>
            </a:r>
            <a:r>
              <a:rPr lang="en-US" b="1" dirty="0" smtClean="0">
                <a:solidFill>
                  <a:srgbClr val="66FFFF"/>
                </a:solidFill>
              </a:rPr>
              <a:t>The  judicial  system   provides   a   mechanism  for  resolving   disputes  between  citizens,  between  citizens  and  the  government,  between  two  state governments  and  between  the  centre  and state  governments.	</a:t>
            </a:r>
          </a:p>
          <a:p>
            <a:pPr marL="514350" indent="-514350" algn="just">
              <a:buAutoNum type="arabicParenR"/>
            </a:pPr>
            <a:r>
              <a:rPr lang="en-US" b="1" dirty="0" smtClean="0">
                <a:solidFill>
                  <a:srgbClr val="66FFFF"/>
                </a:solidFill>
              </a:rPr>
              <a:t>Judicial  </a:t>
            </a:r>
            <a:r>
              <a:rPr lang="en-US" b="1" dirty="0">
                <a:solidFill>
                  <a:srgbClr val="66FFFF"/>
                </a:solidFill>
              </a:rPr>
              <a:t> </a:t>
            </a:r>
            <a:r>
              <a:rPr lang="en-US" b="1" dirty="0" smtClean="0">
                <a:solidFill>
                  <a:srgbClr val="66FFFF"/>
                </a:solidFill>
              </a:rPr>
              <a:t>Review  :  It  means  that  any  law  passed   by  a  legislature  or  by  a  executive is reviewed by  judiciary.	</a:t>
            </a:r>
            <a:endParaRPr lang="en-US" b="1" dirty="0">
              <a:solidFill>
                <a:srgbClr val="66FFFF"/>
              </a:solidFill>
            </a:endParaRPr>
          </a:p>
        </p:txBody>
      </p:sp>
    </p:spTree>
  </p:cSld>
  <p:clrMapOvr>
    <a:masterClrMapping/>
  </p:clrMapOvr>
  <p:transition>
    <p:dissolve/>
    <p:sndAc>
      <p:stSnd>
        <p:snd r:embed="rId2" name="chimes.wav" builtIn="1"/>
      </p:stSnd>
    </p:sndAc>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style>
          <a:lnRef idx="0">
            <a:schemeClr val="accent5"/>
          </a:lnRef>
          <a:fillRef idx="3">
            <a:schemeClr val="accent5"/>
          </a:fillRef>
          <a:effectRef idx="3">
            <a:schemeClr val="accent5"/>
          </a:effectRef>
          <a:fontRef idx="minor">
            <a:schemeClr val="lt1"/>
          </a:fontRef>
        </p:style>
        <p:txBody>
          <a:bodyPr>
            <a:noAutofit/>
          </a:bodyPr>
          <a:lstStyle/>
          <a:p>
            <a:r>
              <a:rPr lang="en-US" sz="6000" b="1" dirty="0" smtClean="0">
                <a:solidFill>
                  <a:srgbClr val="CC00CC"/>
                </a:solidFill>
              </a:rPr>
              <a:t>Picture</a:t>
            </a:r>
            <a:r>
              <a:rPr lang="en-US" sz="8800" b="1" dirty="0" smtClean="0"/>
              <a:t> </a:t>
            </a:r>
            <a:endParaRPr lang="en-US" sz="8800" b="1" dirty="0"/>
          </a:p>
        </p:txBody>
      </p:sp>
      <p:pic>
        <p:nvPicPr>
          <p:cNvPr id="6" name="Content Placeholder 5" descr="http://www.merinews.com/upload/thumbimage/1215517078302_E-JUDICIARY_t.jpg"/>
          <p:cNvPicPr>
            <a:picLocks noGrp="1"/>
          </p:cNvPicPr>
          <p:nvPr>
            <p:ph idx="1"/>
          </p:nvPr>
        </p:nvPicPr>
        <p:blipFill>
          <a:blip r:embed="rId3"/>
          <a:stretch>
            <a:fillRect/>
          </a:stretch>
        </p:blipFill>
        <p:spPr bwMode="auto">
          <a:xfrm>
            <a:off x="457200" y="1676400"/>
            <a:ext cx="8153400" cy="4800600"/>
          </a:xfrm>
          <a:prstGeom prst="rect">
            <a:avLst/>
          </a:prstGeom>
          <a:ln>
            <a:headEnd/>
            <a:tailEnd/>
          </a:ln>
        </p:spPr>
        <p:style>
          <a:lnRef idx="2">
            <a:schemeClr val="dk1"/>
          </a:lnRef>
          <a:fillRef idx="1">
            <a:schemeClr val="lt1"/>
          </a:fillRef>
          <a:effectRef idx="0">
            <a:schemeClr val="dk1"/>
          </a:effectRef>
          <a:fontRef idx="minor">
            <a:schemeClr val="dk1"/>
          </a:fontRef>
        </p:style>
      </p:pic>
    </p:spTree>
  </p:cSld>
  <p:clrMapOvr>
    <a:masterClrMapping/>
  </p:clrMapOvr>
  <p:transition>
    <p:dissolve/>
    <p:sndAc>
      <p:stSnd>
        <p:snd r:embed="rId2" name="chimes.wav" builtIn="1"/>
      </p:stSnd>
    </p:sndAc>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066800"/>
          </a:xfrm>
          <a:solidFill>
            <a:srgbClr val="0070C0"/>
          </a:solidFill>
          <a:ln>
            <a:solidFill>
              <a:srgbClr val="FF0000"/>
            </a:solidFill>
          </a:ln>
        </p:spPr>
        <p:txBody>
          <a:bodyPr>
            <a:normAutofit/>
          </a:bodyPr>
          <a:lstStyle/>
          <a:p>
            <a:r>
              <a:rPr lang="en-US" sz="6000" b="1" dirty="0" smtClean="0">
                <a:solidFill>
                  <a:srgbClr val="1FDB9C"/>
                </a:solidFill>
              </a:rPr>
              <a:t>Picture</a:t>
            </a:r>
            <a:r>
              <a:rPr lang="en-US" sz="6000" b="1" dirty="0" smtClean="0"/>
              <a:t> </a:t>
            </a:r>
            <a:endParaRPr lang="en-US" sz="6000" b="1" dirty="0"/>
          </a:p>
        </p:txBody>
      </p:sp>
      <p:pic>
        <p:nvPicPr>
          <p:cNvPr id="4" name="Content Placeholder 3" descr="http://www.instablogsimages.com/images/2008/05/14/law_TdVaZ_2263.jpg"/>
          <p:cNvPicPr>
            <a:picLocks noGrp="1"/>
          </p:cNvPicPr>
          <p:nvPr>
            <p:ph idx="1"/>
          </p:nvPr>
        </p:nvPicPr>
        <p:blipFill>
          <a:blip r:embed="rId3"/>
          <a:srcRect/>
          <a:stretch>
            <a:fillRect/>
          </a:stretch>
        </p:blipFill>
        <p:spPr bwMode="auto">
          <a:xfrm>
            <a:off x="457200" y="1676400"/>
            <a:ext cx="8153400" cy="4800599"/>
          </a:xfrm>
          <a:prstGeom prst="rect">
            <a:avLst/>
          </a:prstGeom>
          <a:ln>
            <a:headEnd/>
            <a:tailEnd/>
          </a:ln>
        </p:spPr>
        <p:style>
          <a:lnRef idx="2">
            <a:schemeClr val="dk1"/>
          </a:lnRef>
          <a:fillRef idx="1">
            <a:schemeClr val="lt1"/>
          </a:fillRef>
          <a:effectRef idx="0">
            <a:schemeClr val="dk1"/>
          </a:effectRef>
          <a:fontRef idx="minor">
            <a:schemeClr val="dk1"/>
          </a:fontRef>
        </p:style>
      </p:pic>
    </p:spTree>
  </p:cSld>
  <p:clrMapOvr>
    <a:masterClrMapping/>
  </p:clrMapOvr>
  <p:transition>
    <p:dissolve/>
    <p:sndAc>
      <p:stSnd>
        <p:snd r:embed="rId2" name="chimes.wav" builtIn="1"/>
      </p:stSnd>
    </p:sndAc>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868362"/>
          </a:xfrm>
          <a:ln>
            <a:solidFill>
              <a:srgbClr val="CC00CC"/>
            </a:solidFill>
          </a:ln>
        </p:spPr>
        <p:style>
          <a:lnRef idx="2">
            <a:schemeClr val="accent4"/>
          </a:lnRef>
          <a:fillRef idx="1">
            <a:schemeClr val="lt1"/>
          </a:fillRef>
          <a:effectRef idx="0">
            <a:schemeClr val="accent4"/>
          </a:effectRef>
          <a:fontRef idx="minor">
            <a:schemeClr val="dk1"/>
          </a:fontRef>
        </p:style>
        <p:txBody>
          <a:bodyPr/>
          <a:lstStyle/>
          <a:p>
            <a:r>
              <a:rPr lang="en-US" b="1" dirty="0" smtClean="0">
                <a:solidFill>
                  <a:schemeClr val="accent2">
                    <a:lumMod val="75000"/>
                  </a:schemeClr>
                </a:solidFill>
              </a:rPr>
              <a:t>Independent  Judiciary</a:t>
            </a:r>
            <a:endParaRPr lang="en-US" b="1" dirty="0">
              <a:solidFill>
                <a:schemeClr val="accent2">
                  <a:lumMod val="75000"/>
                </a:schemeClr>
              </a:solidFill>
            </a:endParaRPr>
          </a:p>
        </p:txBody>
      </p:sp>
      <p:sp>
        <p:nvSpPr>
          <p:cNvPr id="3" name="Content Placeholder 2"/>
          <p:cNvSpPr>
            <a:spLocks noGrp="1"/>
          </p:cNvSpPr>
          <p:nvPr>
            <p:ph idx="1"/>
          </p:nvPr>
        </p:nvSpPr>
        <p:spPr>
          <a:xfrm>
            <a:off x="457200" y="1600200"/>
            <a:ext cx="8229600" cy="4495800"/>
          </a:xfrm>
          <a:ln/>
        </p:spPr>
        <p:style>
          <a:lnRef idx="3">
            <a:schemeClr val="lt1"/>
          </a:lnRef>
          <a:fillRef idx="1">
            <a:schemeClr val="accent2"/>
          </a:fillRef>
          <a:effectRef idx="1">
            <a:schemeClr val="accent2"/>
          </a:effectRef>
          <a:fontRef idx="minor">
            <a:schemeClr val="lt1"/>
          </a:fontRef>
        </p:style>
        <p:txBody>
          <a:bodyPr/>
          <a:lstStyle/>
          <a:p>
            <a:pPr algn="just"/>
            <a:r>
              <a:rPr lang="en-US" sz="3600" b="1" dirty="0" smtClean="0"/>
              <a:t>Do  you  know  what  is  an  independent  judiciary ?</a:t>
            </a:r>
          </a:p>
          <a:p>
            <a:pPr algn="just"/>
            <a:r>
              <a:rPr lang="en-US" sz="3600" b="1" dirty="0" smtClean="0"/>
              <a:t>Independent  means : self  governing  or  maverick.</a:t>
            </a:r>
          </a:p>
          <a:p>
            <a:pPr algn="just"/>
            <a:r>
              <a:rPr lang="en-US" sz="3600" b="1" dirty="0" smtClean="0"/>
              <a:t>Judiciary  means : legal judicial  or cursory.</a:t>
            </a:r>
          </a:p>
          <a:p>
            <a:endParaRPr lang="en-US" sz="3600" b="1" dirty="0" smtClean="0"/>
          </a:p>
          <a:p>
            <a:pPr>
              <a:buNone/>
            </a:pPr>
            <a:endParaRPr lang="en-US" dirty="0"/>
          </a:p>
        </p:txBody>
      </p:sp>
    </p:spTree>
  </p:cSld>
  <p:clrMapOvr>
    <a:masterClrMapping/>
  </p:clrMapOvr>
  <p:transition>
    <p:dissolve/>
    <p:sndAc>
      <p:stSnd>
        <p:snd r:embed="rId2" name="chimes.wav" builtIn="1"/>
      </p:stSnd>
    </p:sndAc>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a:blipFill>
            <a:blip r:embed="rId3"/>
            <a:tile tx="0" ty="0" sx="100000" sy="100000" flip="none" algn="tl"/>
          </a:blipFill>
          <a:ln>
            <a:solidFill>
              <a:srgbClr val="CC00CC"/>
            </a:solidFill>
          </a:ln>
        </p:spPr>
        <p:txBody>
          <a:bodyPr>
            <a:normAutofit lnSpcReduction="10000"/>
          </a:bodyPr>
          <a:lstStyle/>
          <a:p>
            <a:pPr algn="just"/>
            <a:r>
              <a:rPr lang="en-US" b="1" dirty="0" smtClean="0"/>
              <a:t>The  lack  of   independence   would  force  the  judge  to  make  all  judgments   in  favour  of  the  politician.</a:t>
            </a:r>
          </a:p>
          <a:p>
            <a:pPr algn="just"/>
            <a:r>
              <a:rPr lang="en-US" b="1" dirty="0" smtClean="0"/>
              <a:t>One   aspect  of  this  independence  is  the  “separation   of   powers”.</a:t>
            </a:r>
          </a:p>
          <a:p>
            <a:pPr algn="just"/>
            <a:r>
              <a:rPr lang="en-US" b="1" dirty="0" smtClean="0"/>
              <a:t>It   means  that  other  branches  of  the  state-like  the  legislature  and  the  executive  cannot </a:t>
            </a:r>
            <a:r>
              <a:rPr lang="en-US" b="1" dirty="0"/>
              <a:t> </a:t>
            </a:r>
            <a:r>
              <a:rPr lang="en-US" b="1" dirty="0" smtClean="0"/>
              <a:t> interfere  in  the  work  of  the  judiciary. </a:t>
            </a:r>
          </a:p>
          <a:p>
            <a:pPr algn="just"/>
            <a:r>
              <a:rPr lang="en-US" b="1" dirty="0" smtClean="0"/>
              <a:t> The  courts  are  not  under  the  government  and  do  not  act  on  their  behalf.</a:t>
            </a:r>
            <a:endParaRPr lang="en-US" b="1" dirty="0"/>
          </a:p>
        </p:txBody>
      </p:sp>
    </p:spTree>
  </p:cSld>
  <p:clrMapOvr>
    <a:masterClrMapping/>
  </p:clrMapOvr>
  <p:transition>
    <p:dissolve/>
    <p:sndAc>
      <p:stSnd>
        <p:snd r:embed="rId2" name="chimes.wav" builtIn="1"/>
      </p:stSnd>
    </p:sndAc>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153400" cy="1143000"/>
          </a:xfrm>
          <a:blipFill>
            <a:blip r:embed="rId3"/>
            <a:tile tx="0" ty="0" sx="100000" sy="100000" flip="none" algn="tl"/>
          </a:blipFill>
        </p:spPr>
        <p:style>
          <a:lnRef idx="2">
            <a:schemeClr val="accent3">
              <a:shade val="50000"/>
            </a:schemeClr>
          </a:lnRef>
          <a:fillRef idx="1">
            <a:schemeClr val="accent3"/>
          </a:fillRef>
          <a:effectRef idx="0">
            <a:schemeClr val="accent3"/>
          </a:effectRef>
          <a:fontRef idx="minor">
            <a:schemeClr val="lt1"/>
          </a:fontRef>
        </p:style>
        <p:txBody>
          <a:bodyPr>
            <a:noAutofit/>
          </a:bodyPr>
          <a:lstStyle/>
          <a:p>
            <a:r>
              <a:rPr lang="en-US" sz="4000" b="1" dirty="0" smtClean="0">
                <a:solidFill>
                  <a:srgbClr val="FFC000"/>
                </a:solidFill>
                <a:effectLst>
                  <a:outerShdw blurRad="38100" dist="38100" dir="2700000" algn="tl">
                    <a:srgbClr val="000000">
                      <a:alpha val="43137"/>
                    </a:srgbClr>
                  </a:outerShdw>
                </a:effectLst>
              </a:rPr>
              <a:t>Working of the Separation of Powers</a:t>
            </a:r>
            <a:endParaRPr lang="en-US" sz="4000" b="1" dirty="0">
              <a:solidFill>
                <a:srgbClr val="FFC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533400" y="1676400"/>
            <a:ext cx="8153400" cy="4572000"/>
          </a:xfrm>
          <a:solidFill>
            <a:srgbClr val="FF66FF"/>
          </a:solidFill>
        </p:spPr>
        <p:txBody>
          <a:bodyPr>
            <a:normAutofit lnSpcReduction="10000"/>
          </a:bodyPr>
          <a:lstStyle/>
          <a:p>
            <a:pPr algn="just"/>
            <a:r>
              <a:rPr lang="en-US" sz="3200" b="1" dirty="0" smtClean="0">
                <a:solidFill>
                  <a:srgbClr val="FFFF00"/>
                </a:solidFill>
              </a:rPr>
              <a:t>Separation  of  power  is  important  that  all  judges  in  the  High  Court  as  well    as  the  Supreme  Court  are  appointed   with  very  little  interference   from   the   state.</a:t>
            </a:r>
          </a:p>
          <a:p>
            <a:pPr algn="just"/>
            <a:r>
              <a:rPr lang="en-US" sz="3200" b="1" dirty="0" smtClean="0">
                <a:solidFill>
                  <a:srgbClr val="FFFF00"/>
                </a:solidFill>
              </a:rPr>
              <a:t>Once   appointed,  it   is  very   difficult  to  remove   a   judge.</a:t>
            </a:r>
          </a:p>
          <a:p>
            <a:pPr algn="just"/>
            <a:r>
              <a:rPr lang="en-US" sz="3200" b="1" dirty="0" smtClean="0">
                <a:solidFill>
                  <a:srgbClr val="FFFF00"/>
                </a:solidFill>
              </a:rPr>
              <a:t>It   also   plays   an  important  role  in  protecting   the  Fundamental  Rights</a:t>
            </a:r>
            <a:r>
              <a:rPr lang="en-US" sz="3200" b="1" dirty="0" smtClean="0">
                <a:solidFill>
                  <a:schemeClr val="accent1">
                    <a:lumMod val="75000"/>
                  </a:schemeClr>
                </a:solidFill>
              </a:rPr>
              <a:t>.</a:t>
            </a:r>
          </a:p>
        </p:txBody>
      </p:sp>
    </p:spTree>
  </p:cSld>
  <p:clrMapOvr>
    <a:masterClrMapping/>
  </p:clrMapOvr>
  <p:transition>
    <p:dissolve/>
    <p:sndAc>
      <p:stSnd>
        <p:snd r:embed="rId2" name="chimes.wav" builtIn="1"/>
      </p:stSnd>
    </p:sndAc>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563562"/>
          </a:xfrm>
        </p:spPr>
        <p:txBody>
          <a:bodyPr>
            <a:normAutofit fontScale="90000"/>
          </a:bodyPr>
          <a:lstStyle/>
          <a:p>
            <a:endParaRPr lang="en-US" dirty="0"/>
          </a:p>
        </p:txBody>
      </p:sp>
      <p:sp>
        <p:nvSpPr>
          <p:cNvPr id="3" name="Content Placeholder 2"/>
          <p:cNvSpPr>
            <a:spLocks noGrp="1"/>
          </p:cNvSpPr>
          <p:nvPr>
            <p:ph idx="1"/>
          </p:nvPr>
        </p:nvSpPr>
        <p:spPr>
          <a:blipFill>
            <a:blip r:embed="rId3"/>
            <a:tile tx="0" ty="0" sx="100000" sy="100000" flip="none" algn="tl"/>
          </a:blipFill>
          <a:ln>
            <a:solidFill>
              <a:srgbClr val="41953B"/>
            </a:solidFill>
          </a:ln>
        </p:spPr>
        <p:txBody>
          <a:bodyPr>
            <a:noAutofit/>
          </a:bodyPr>
          <a:lstStyle/>
          <a:p>
            <a:pPr algn="just"/>
            <a:r>
              <a:rPr lang="en-US" sz="2700" b="1" dirty="0" smtClean="0">
                <a:solidFill>
                  <a:srgbClr val="FFFF00"/>
                </a:solidFill>
              </a:rPr>
              <a:t>It  is  also  crucial  that  all  judges  in  the  High Court  as  well  as  the  Supreme  Court  are  appointed  with  very  little  interference  from  these   other  branches  of  the  government.</a:t>
            </a:r>
          </a:p>
          <a:p>
            <a:pPr algn="just"/>
            <a:r>
              <a:rPr lang="en-US" sz="2700" b="1" dirty="0" smtClean="0">
                <a:solidFill>
                  <a:srgbClr val="FFFF00"/>
                </a:solidFill>
              </a:rPr>
              <a:t>Once  appointed  to  this  office,  it   is   also  very   difficult  to  remove  a  judge.</a:t>
            </a:r>
          </a:p>
          <a:p>
            <a:pPr algn="just"/>
            <a:r>
              <a:rPr lang="en-US" sz="2700" b="1" dirty="0" smtClean="0">
                <a:solidFill>
                  <a:srgbClr val="FFFF00"/>
                </a:solidFill>
              </a:rPr>
              <a:t>It  also  plays  a  crucial  role  in  protecting  the fundamental  rights   of  citizen  because  anyone  can  approach  the  courts  if  they  believe  that  their  rights  have  been  violated.</a:t>
            </a:r>
            <a:endParaRPr lang="en-US" sz="2700" b="1" dirty="0">
              <a:solidFill>
                <a:srgbClr val="FFFF00"/>
              </a:solidFill>
            </a:endParaRPr>
          </a:p>
        </p:txBody>
      </p:sp>
    </p:spTree>
  </p:cSld>
  <p:clrMapOvr>
    <a:masterClrMapping/>
  </p:clrMapOvr>
  <p:transition>
    <p:dissolve/>
    <p:sndAc>
      <p:stSnd>
        <p:snd r:embed="rId2" name="chimes.wav" builtIn="1"/>
      </p:stSnd>
    </p:sndAc>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153400" cy="868362"/>
          </a:xfrm>
          <a:solidFill>
            <a:srgbClr val="92D050"/>
          </a:solidFill>
          <a:ln>
            <a:solidFill>
              <a:srgbClr val="D52B8C"/>
            </a:solidFill>
          </a:ln>
        </p:spPr>
        <p:txBody>
          <a:bodyPr/>
          <a:lstStyle/>
          <a:p>
            <a:r>
              <a:rPr lang="en-US" b="1" dirty="0" smtClean="0"/>
              <a:t>Structure of courts in India</a:t>
            </a:r>
            <a:endParaRPr lang="en-US" b="1" dirty="0"/>
          </a:p>
        </p:txBody>
      </p:sp>
      <p:sp>
        <p:nvSpPr>
          <p:cNvPr id="3" name="Content Placeholder 2"/>
          <p:cNvSpPr>
            <a:spLocks noGrp="1"/>
          </p:cNvSpPr>
          <p:nvPr>
            <p:ph idx="1"/>
          </p:nvPr>
        </p:nvSpPr>
        <p:spPr>
          <a:xfrm>
            <a:off x="457200" y="1447800"/>
            <a:ext cx="8229600" cy="4572000"/>
          </a:xfrm>
          <a:blipFill>
            <a:blip r:embed="rId3"/>
            <a:tile tx="0" ty="0" sx="100000" sy="100000" flip="none" algn="tl"/>
          </a:blipFill>
          <a:ln>
            <a:solidFill>
              <a:srgbClr val="1FDB9C"/>
            </a:solidFill>
          </a:ln>
        </p:spPr>
        <p:txBody>
          <a:bodyPr>
            <a:noAutofit/>
          </a:bodyPr>
          <a:lstStyle/>
          <a:p>
            <a:pPr algn="just"/>
            <a:r>
              <a:rPr lang="en-US" sz="3200" b="1" dirty="0" smtClean="0">
                <a:solidFill>
                  <a:srgbClr val="FF0066"/>
                </a:solidFill>
              </a:rPr>
              <a:t>So,  now  we   know  that  what  is  independent   judiciary.</a:t>
            </a:r>
          </a:p>
          <a:p>
            <a:pPr algn="just"/>
            <a:r>
              <a:rPr lang="en-US" sz="3200" b="1" dirty="0" smtClean="0">
                <a:solidFill>
                  <a:srgbClr val="FF0066"/>
                </a:solidFill>
              </a:rPr>
              <a:t>But  have  you   ever  studied  the  Structure  of  courts  in  India ?</a:t>
            </a:r>
          </a:p>
          <a:p>
            <a:pPr algn="just"/>
            <a:r>
              <a:rPr lang="en-US" sz="3200" b="1" dirty="0" smtClean="0">
                <a:solidFill>
                  <a:srgbClr val="FF0066"/>
                </a:solidFill>
              </a:rPr>
              <a:t>There   are  three  different  levels  of  courts  in  our  country. There  are  several  courts  at  the  lower  while  there  is  only  one   at  apex  level.</a:t>
            </a:r>
            <a:endParaRPr lang="en-US" sz="3200" b="1" dirty="0">
              <a:solidFill>
                <a:srgbClr val="FF0066"/>
              </a:solidFill>
            </a:endParaRPr>
          </a:p>
        </p:txBody>
      </p:sp>
    </p:spTree>
  </p:cSld>
  <p:clrMapOvr>
    <a:masterClrMapping/>
  </p:clrMapOvr>
  <p:transition>
    <p:dissolve/>
    <p:sndAc>
      <p:stSnd>
        <p:snd r:embed="rId2" name="chimes.wav" builtIn="1"/>
      </p:stSnd>
    </p:sndAc>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792162"/>
          </a:xfrm>
        </p:spPr>
        <p:txBody>
          <a:bodyPr>
            <a:normAutofit/>
          </a:bodyPr>
          <a:lstStyle/>
          <a:p>
            <a:endParaRPr lang="en-US" dirty="0"/>
          </a:p>
        </p:txBody>
      </p:sp>
      <p:sp>
        <p:nvSpPr>
          <p:cNvPr id="3" name="Content Placeholder 2"/>
          <p:cNvSpPr>
            <a:spLocks noGrp="1"/>
          </p:cNvSpPr>
          <p:nvPr>
            <p:ph idx="1"/>
          </p:nvPr>
        </p:nvSpPr>
        <p:spPr>
          <a:xfrm>
            <a:off x="533400" y="1676400"/>
            <a:ext cx="8229600" cy="4525963"/>
          </a:xfrm>
          <a:ln>
            <a:solidFill>
              <a:srgbClr val="FFFF00"/>
            </a:solidFill>
          </a:ln>
        </p:spPr>
        <p:style>
          <a:lnRef idx="0">
            <a:schemeClr val="accent1"/>
          </a:lnRef>
          <a:fillRef idx="3">
            <a:schemeClr val="accent1"/>
          </a:fillRef>
          <a:effectRef idx="3">
            <a:schemeClr val="accent1"/>
          </a:effectRef>
          <a:fontRef idx="minor">
            <a:schemeClr val="lt1"/>
          </a:fontRef>
        </p:style>
        <p:txBody>
          <a:bodyPr>
            <a:normAutofit fontScale="92500"/>
          </a:bodyPr>
          <a:lstStyle/>
          <a:p>
            <a:pPr algn="just"/>
            <a:r>
              <a:rPr lang="en-US" sz="3000" b="1" dirty="0" smtClean="0">
                <a:solidFill>
                  <a:schemeClr val="bg1"/>
                </a:solidFill>
              </a:rPr>
              <a:t>The   courts   that</a:t>
            </a:r>
            <a:r>
              <a:rPr lang="en-US" sz="3000" b="1" baseline="0" dirty="0" smtClean="0">
                <a:solidFill>
                  <a:schemeClr val="bg1"/>
                </a:solidFill>
              </a:rPr>
              <a:t>  most  people  interact  with  are  called  subordinate</a:t>
            </a:r>
            <a:r>
              <a:rPr lang="en-US" sz="3000" b="1" dirty="0" smtClean="0">
                <a:solidFill>
                  <a:schemeClr val="bg1"/>
                </a:solidFill>
              </a:rPr>
              <a:t>  or  district courts.</a:t>
            </a:r>
          </a:p>
          <a:p>
            <a:pPr algn="just"/>
            <a:r>
              <a:rPr lang="en-US" sz="3000" b="1" baseline="0" dirty="0" smtClean="0">
                <a:solidFill>
                  <a:schemeClr val="bg1"/>
                </a:solidFill>
              </a:rPr>
              <a:t>Each</a:t>
            </a:r>
            <a:r>
              <a:rPr lang="en-US" sz="3000" b="1" dirty="0" smtClean="0">
                <a:solidFill>
                  <a:schemeClr val="bg1"/>
                </a:solidFill>
              </a:rPr>
              <a:t>  state  is  divided  into  district  which  are  presided  over  by a  district  judge.</a:t>
            </a:r>
          </a:p>
          <a:p>
            <a:pPr algn="just"/>
            <a:r>
              <a:rPr lang="en-US" sz="3000" b="1" dirty="0" smtClean="0">
                <a:solidFill>
                  <a:schemeClr val="bg1"/>
                </a:solidFill>
              </a:rPr>
              <a:t>Each   state  has  a  high  court  which  is  the  highest  court  of  that  state.</a:t>
            </a:r>
          </a:p>
          <a:p>
            <a:pPr algn="just"/>
            <a:r>
              <a:rPr lang="en-US" sz="3000" b="1" dirty="0" smtClean="0">
                <a:solidFill>
                  <a:schemeClr val="bg1"/>
                </a:solidFill>
              </a:rPr>
              <a:t>The  top  is  the  supreme  court   that  is  located  in  New  Delhi  and  it  is  presided over  by  the  Chief  Justice  of  India. </a:t>
            </a:r>
            <a:endParaRPr lang="en-US" sz="3000" b="1" dirty="0">
              <a:solidFill>
                <a:schemeClr val="bg1"/>
              </a:solidFill>
            </a:endParaRPr>
          </a:p>
        </p:txBody>
      </p:sp>
    </p:spTree>
  </p:cSld>
  <p:clrMapOvr>
    <a:masterClrMapping/>
  </p:clrMapOvr>
  <p:transition>
    <p:dissolve/>
    <p:sndAc>
      <p:stSnd>
        <p:snd r:embed="rId2" name="chimes.wav" builtIn="1"/>
      </p:st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blipFill>
            <a:blip r:embed="rId3"/>
            <a:tile tx="0" ty="0" sx="100000" sy="100000" flip="none" algn="tl"/>
          </a:blipFill>
        </p:spPr>
        <p:txBody>
          <a:bodyPr/>
          <a:lstStyle/>
          <a:p>
            <a:r>
              <a:rPr lang="en-US" dirty="0" smtClean="0">
                <a:solidFill>
                  <a:srgbClr val="66FFFF"/>
                </a:solidFill>
              </a:rPr>
              <a:t>Introduction </a:t>
            </a:r>
            <a:endParaRPr lang="en-US" dirty="0">
              <a:solidFill>
                <a:srgbClr val="66FFFF"/>
              </a:solidFill>
            </a:endParaRPr>
          </a:p>
        </p:txBody>
      </p:sp>
      <p:sp>
        <p:nvSpPr>
          <p:cNvPr id="3" name="Content Placeholder 2"/>
          <p:cNvSpPr>
            <a:spLocks noGrp="1"/>
          </p:cNvSpPr>
          <p:nvPr>
            <p:ph idx="1"/>
          </p:nvPr>
        </p:nvSpPr>
        <p:spPr>
          <a:blipFill>
            <a:blip r:embed="rId4"/>
            <a:tile tx="0" ty="0" sx="100000" sy="100000" flip="none" algn="tl"/>
          </a:blipFill>
        </p:spPr>
        <p:txBody>
          <a:bodyPr/>
          <a:lstStyle/>
          <a:p>
            <a:r>
              <a:rPr lang="en-US" dirty="0" smtClean="0">
                <a:solidFill>
                  <a:srgbClr val="FFFF00"/>
                </a:solidFill>
              </a:rPr>
              <a:t>Judiciary  plays  an  important  role  in  any  society.</a:t>
            </a:r>
          </a:p>
          <a:p>
            <a:r>
              <a:rPr lang="en-US" dirty="0" smtClean="0">
                <a:solidFill>
                  <a:srgbClr val="FFFF00"/>
                </a:solidFill>
              </a:rPr>
              <a:t>Judiciary  is  divided  into  different  levels.</a:t>
            </a:r>
          </a:p>
          <a:p>
            <a:r>
              <a:rPr lang="en-US" dirty="0" smtClean="0">
                <a:solidFill>
                  <a:srgbClr val="FFFF00"/>
                </a:solidFill>
              </a:rPr>
              <a:t>Judiciary  interprets  the  law  of  the  land  and  guides  all section  of  the  </a:t>
            </a:r>
            <a:r>
              <a:rPr lang="en-US" dirty="0" smtClean="0">
                <a:solidFill>
                  <a:srgbClr val="FFFF00"/>
                </a:solidFill>
              </a:rPr>
              <a:t> </a:t>
            </a:r>
            <a:r>
              <a:rPr lang="en-US" dirty="0" smtClean="0">
                <a:solidFill>
                  <a:srgbClr val="FFFF00"/>
                </a:solidFill>
              </a:rPr>
              <a:t>society  in  following  the  law  of   the  land  namely  the  constitution.</a:t>
            </a:r>
          </a:p>
          <a:p>
            <a:r>
              <a:rPr lang="en-US" dirty="0" smtClean="0">
                <a:solidFill>
                  <a:srgbClr val="FFFF00"/>
                </a:solidFill>
              </a:rPr>
              <a:t>In  the  foregoing  slides  various  aspects  of  judiciary  are  discussed.</a:t>
            </a:r>
            <a:endParaRPr lang="en-US" dirty="0">
              <a:solidFill>
                <a:srgbClr val="FFFF00"/>
              </a:solidFill>
            </a:endParaRPr>
          </a:p>
        </p:txBody>
      </p:sp>
    </p:spTree>
  </p:cSld>
  <p:clrMapOvr>
    <a:masterClrMapping/>
  </p:clrMapOvr>
  <p:transition>
    <p:dissolve/>
    <p:sndAc>
      <p:stSnd>
        <p:snd r:embed="rId2" name="chimes.wav" builtIn="1"/>
      </p:stSnd>
    </p:sndAc>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style>
          <a:lnRef idx="0">
            <a:schemeClr val="accent5"/>
          </a:lnRef>
          <a:fillRef idx="3">
            <a:schemeClr val="accent5"/>
          </a:fillRef>
          <a:effectRef idx="3">
            <a:schemeClr val="accent5"/>
          </a:effectRef>
          <a:fontRef idx="minor">
            <a:schemeClr val="lt1"/>
          </a:fontRef>
        </p:style>
        <p:txBody>
          <a:bodyPr>
            <a:normAutofit fontScale="90000"/>
          </a:bodyPr>
          <a:lstStyle/>
          <a:p>
            <a:r>
              <a:rPr lang="en-US" sz="6000" b="1" dirty="0" smtClean="0">
                <a:solidFill>
                  <a:srgbClr val="FFC000"/>
                </a:solidFill>
              </a:rPr>
              <a:t>Picture </a:t>
            </a:r>
            <a:endParaRPr lang="en-US" sz="6000" b="1" dirty="0">
              <a:solidFill>
                <a:srgbClr val="FFC000"/>
              </a:solidFill>
            </a:endParaRPr>
          </a:p>
        </p:txBody>
      </p:sp>
      <p:pic>
        <p:nvPicPr>
          <p:cNvPr id="4" name="Content Placeholder 3" descr="http://www.judiciaryreport.com/images/gavel.JPG"/>
          <p:cNvPicPr>
            <a:picLocks noGrp="1"/>
          </p:cNvPicPr>
          <p:nvPr>
            <p:ph idx="1"/>
          </p:nvPr>
        </p:nvPicPr>
        <p:blipFill>
          <a:blip r:embed="rId3"/>
          <a:srcRect/>
          <a:stretch>
            <a:fillRect/>
          </a:stretch>
        </p:blipFill>
        <p:spPr bwMode="auto">
          <a:xfrm>
            <a:off x="457200" y="1600200"/>
            <a:ext cx="8001000" cy="4800600"/>
          </a:xfrm>
          <a:prstGeom prst="rect">
            <a:avLst/>
          </a:prstGeom>
          <a:ln>
            <a:headEnd/>
            <a:tailEnd/>
          </a:ln>
        </p:spPr>
        <p:style>
          <a:lnRef idx="2">
            <a:schemeClr val="accent4"/>
          </a:lnRef>
          <a:fillRef idx="1">
            <a:schemeClr val="lt1"/>
          </a:fillRef>
          <a:effectRef idx="0">
            <a:schemeClr val="accent4"/>
          </a:effectRef>
          <a:fontRef idx="minor">
            <a:schemeClr val="dk1"/>
          </a:fontRef>
        </p:style>
      </p:pic>
    </p:spTree>
  </p:cSld>
  <p:clrMapOvr>
    <a:masterClrMapping/>
  </p:clrMapOvr>
  <p:transition>
    <p:dissolve/>
    <p:sndAc>
      <p:stSnd>
        <p:snd r:embed="rId2" name="chimes.wav" builtIn="1"/>
      </p:stSnd>
    </p:sndAc>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792162"/>
          </a:xfrm>
        </p:spPr>
        <p:txBody>
          <a:bodyPr>
            <a:normAutofit/>
          </a:bodyPr>
          <a:lstStyle/>
          <a:p>
            <a:endParaRPr lang="en-US" dirty="0"/>
          </a:p>
        </p:txBody>
      </p:sp>
      <p:sp>
        <p:nvSpPr>
          <p:cNvPr id="3" name="Content Placeholder 2"/>
          <p:cNvSpPr>
            <a:spLocks noGrp="1"/>
          </p:cNvSpPr>
          <p:nvPr>
            <p:ph idx="1"/>
          </p:nvPr>
        </p:nvSpPr>
        <p:spPr>
          <a:xfrm>
            <a:off x="609600" y="1447800"/>
            <a:ext cx="8077200" cy="4572000"/>
          </a:xfrm>
          <a:blipFill>
            <a:blip r:embed="rId3"/>
            <a:tile tx="0" ty="0" sx="100000" sy="100000" flip="none" algn="tl"/>
          </a:blipFill>
          <a:ln>
            <a:solidFill>
              <a:srgbClr val="141494"/>
            </a:solidFill>
          </a:ln>
        </p:spPr>
        <p:style>
          <a:lnRef idx="2">
            <a:schemeClr val="accent5"/>
          </a:lnRef>
          <a:fillRef idx="1">
            <a:schemeClr val="lt1"/>
          </a:fillRef>
          <a:effectRef idx="0">
            <a:schemeClr val="accent5"/>
          </a:effectRef>
          <a:fontRef idx="minor">
            <a:schemeClr val="dk1"/>
          </a:fontRef>
        </p:style>
        <p:txBody>
          <a:bodyPr>
            <a:normAutofit fontScale="92500"/>
          </a:bodyPr>
          <a:lstStyle/>
          <a:p>
            <a:pPr algn="just"/>
            <a:r>
              <a:rPr lang="en-US" sz="3200" b="1" dirty="0" smtClean="0">
                <a:solidFill>
                  <a:srgbClr val="D89740"/>
                </a:solidFill>
              </a:rPr>
              <a:t>High  courts  were  first  established  in  the  three  presidency  cities of  Calcutta,</a:t>
            </a:r>
            <a:r>
              <a:rPr lang="en-US" sz="3200" b="1" baseline="0" dirty="0" smtClean="0">
                <a:solidFill>
                  <a:srgbClr val="D89740"/>
                </a:solidFill>
              </a:rPr>
              <a:t>  Bombay  and  Madras  in  1862.</a:t>
            </a:r>
          </a:p>
          <a:p>
            <a:pPr algn="just"/>
            <a:r>
              <a:rPr lang="en-US" sz="3200" b="1" baseline="0" dirty="0" smtClean="0">
                <a:solidFill>
                  <a:srgbClr val="D89740"/>
                </a:solidFill>
              </a:rPr>
              <a:t>High  court  of   Delhi  came  up  in  1996.</a:t>
            </a:r>
          </a:p>
          <a:p>
            <a:r>
              <a:rPr lang="en-US" sz="3200" b="1" dirty="0" smtClean="0">
                <a:solidFill>
                  <a:srgbClr val="D89740"/>
                </a:solidFill>
              </a:rPr>
              <a:t>There  are  21  high  courts.</a:t>
            </a:r>
          </a:p>
          <a:p>
            <a:pPr algn="just"/>
            <a:r>
              <a:rPr lang="en-US" sz="3200" b="1" dirty="0" smtClean="0">
                <a:solidFill>
                  <a:srgbClr val="D89740"/>
                </a:solidFill>
              </a:rPr>
              <a:t>While   many  states  have  their  own high  courts,  Punjab  and  Haryana share  a  high  court  at  Chandigarh.</a:t>
            </a:r>
            <a:endParaRPr lang="en-US" sz="3200" b="1" dirty="0">
              <a:solidFill>
                <a:srgbClr val="D89740"/>
              </a:solidFill>
            </a:endParaRPr>
          </a:p>
        </p:txBody>
      </p:sp>
    </p:spTree>
  </p:cSld>
  <p:clrMapOvr>
    <a:masterClrMapping/>
  </p:clrMapOvr>
  <p:transition>
    <p:dissolve/>
    <p:sndAc>
      <p:stSnd>
        <p:snd r:embed="rId2" name="chimes.wav" builtIn="1"/>
      </p:stSnd>
    </p:sndAc>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715962"/>
          </a:xfrm>
        </p:spPr>
        <p:txBody>
          <a:bodyPr>
            <a:normAutofit fontScale="90000"/>
          </a:bodyPr>
          <a:lstStyle/>
          <a:p>
            <a:endParaRPr lang="en-US" dirty="0"/>
          </a:p>
        </p:txBody>
      </p:sp>
      <p:sp>
        <p:nvSpPr>
          <p:cNvPr id="3" name="Content Placeholder 2"/>
          <p:cNvSpPr>
            <a:spLocks noGrp="1"/>
          </p:cNvSpPr>
          <p:nvPr>
            <p:ph idx="1"/>
          </p:nvPr>
        </p:nvSpPr>
        <p:spPr>
          <a:xfrm>
            <a:off x="914400" y="1828800"/>
            <a:ext cx="7772400" cy="4191000"/>
          </a:xfrm>
          <a:ln/>
        </p:spPr>
        <p:style>
          <a:lnRef idx="3">
            <a:schemeClr val="lt1"/>
          </a:lnRef>
          <a:fillRef idx="1">
            <a:schemeClr val="dk1"/>
          </a:fillRef>
          <a:effectRef idx="1">
            <a:schemeClr val="dk1"/>
          </a:effectRef>
          <a:fontRef idx="minor">
            <a:schemeClr val="lt1"/>
          </a:fontRef>
        </p:style>
        <p:txBody>
          <a:bodyPr>
            <a:normAutofit fontScale="92500" lnSpcReduction="10000"/>
          </a:bodyPr>
          <a:lstStyle/>
          <a:p>
            <a:pPr algn="just"/>
            <a:r>
              <a:rPr lang="en-US" sz="3200" b="1" dirty="0" smtClean="0">
                <a:solidFill>
                  <a:srgbClr val="C00000"/>
                </a:solidFill>
              </a:rPr>
              <a:t>So,  now  we  know  the  structure   of  courts  in  India. Before   going  to   the  different  branches  of  the  Legal System.  We  have  a question.</a:t>
            </a:r>
          </a:p>
          <a:p>
            <a:pPr algn="just"/>
            <a:r>
              <a:rPr lang="en-US" sz="3200" b="1" dirty="0" smtClean="0">
                <a:solidFill>
                  <a:srgbClr val="C00000"/>
                </a:solidFill>
              </a:rPr>
              <a:t>Are  these  different  levels  of  courts connected  to  each  other? If  yes, why?</a:t>
            </a:r>
          </a:p>
          <a:p>
            <a:pPr algn="just"/>
            <a:r>
              <a:rPr lang="en-US" sz="3200" b="1" dirty="0" smtClean="0">
                <a:solidFill>
                  <a:srgbClr val="C00000"/>
                </a:solidFill>
              </a:rPr>
              <a:t>To  understand  this  integration  is  through  the  appellate  system  that  exists  in  India.</a:t>
            </a:r>
          </a:p>
        </p:txBody>
      </p:sp>
    </p:spTree>
  </p:cSld>
  <p:clrMapOvr>
    <a:masterClrMapping/>
  </p:clrMapOvr>
  <p:transition>
    <p:dissolve/>
    <p:sndAc>
      <p:stSnd>
        <p:snd r:embed="rId2" name="chimes.wav" builtIn="1"/>
      </p:stSnd>
    </p:sndAc>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944562"/>
          </a:xfrm>
          <a:solidFill>
            <a:srgbClr val="FF66FF"/>
          </a:solidFill>
          <a:ln>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a:lstStyle/>
          <a:p>
            <a:r>
              <a:rPr lang="en-US" b="1" dirty="0" smtClean="0"/>
              <a:t>Supreme   court</a:t>
            </a:r>
            <a:endParaRPr lang="en-US" b="1" dirty="0"/>
          </a:p>
        </p:txBody>
      </p:sp>
      <p:sp>
        <p:nvSpPr>
          <p:cNvPr id="3" name="Content Placeholder 2"/>
          <p:cNvSpPr>
            <a:spLocks noGrp="1"/>
          </p:cNvSpPr>
          <p:nvPr>
            <p:ph idx="1"/>
          </p:nvPr>
        </p:nvSpPr>
        <p:spPr>
          <a:xfrm>
            <a:off x="914400" y="1828800"/>
            <a:ext cx="7772400" cy="4191000"/>
          </a:xfrm>
          <a:solidFill>
            <a:srgbClr val="D89740"/>
          </a:solidFill>
          <a:ln>
            <a:solidFill>
              <a:srgbClr val="FFFF00"/>
            </a:solidFill>
          </a:ln>
        </p:spPr>
        <p:txBody>
          <a:bodyPr>
            <a:noAutofit/>
          </a:bodyPr>
          <a:lstStyle/>
          <a:p>
            <a:r>
              <a:rPr lang="en-US" sz="2400" b="1" dirty="0" smtClean="0">
                <a:solidFill>
                  <a:srgbClr val="3931E3"/>
                </a:solidFill>
              </a:rPr>
              <a:t>Supreme   court   is  also  known  as  Apex  court.</a:t>
            </a:r>
          </a:p>
          <a:p>
            <a:pPr algn="just"/>
            <a:r>
              <a:rPr lang="en-US" sz="2400" b="1" dirty="0" smtClean="0">
                <a:solidFill>
                  <a:srgbClr val="3931E3"/>
                </a:solidFill>
              </a:rPr>
              <a:t>Supreme  court  has  26  members.  Lawyers  or   members  will  sit  in  the  constutional  bench   when  the  case  is  important.  </a:t>
            </a:r>
            <a:endParaRPr lang="en-US" sz="2400" b="1" dirty="0">
              <a:solidFill>
                <a:srgbClr val="3931E3"/>
              </a:solidFill>
            </a:endParaRPr>
          </a:p>
          <a:p>
            <a:pPr algn="just"/>
            <a:r>
              <a:rPr lang="en-US" sz="2400" b="1" dirty="0" smtClean="0">
                <a:solidFill>
                  <a:srgbClr val="3931E3"/>
                </a:solidFill>
              </a:rPr>
              <a:t>Lawyers  when  they  sit  on  the constutional   bench  the  number  should  be  in  odd  not in  even.</a:t>
            </a:r>
          </a:p>
          <a:p>
            <a:pPr algn="just"/>
            <a:r>
              <a:rPr lang="en-US" sz="2400" b="1" dirty="0" smtClean="0">
                <a:solidFill>
                  <a:srgbClr val="3931E3"/>
                </a:solidFill>
              </a:rPr>
              <a:t>So,  we  all  know  what  is  supreme  court. We  have  to  study  the  different  branches</a:t>
            </a:r>
            <a:r>
              <a:rPr lang="en-US" sz="2400" b="1" baseline="0" dirty="0" smtClean="0">
                <a:solidFill>
                  <a:srgbClr val="3931E3"/>
                </a:solidFill>
              </a:rPr>
              <a:t>  of  the  legal  system.  But  do  you  know  what  is  legal  system?</a:t>
            </a:r>
            <a:endParaRPr lang="en-US" sz="2400" b="1" dirty="0" smtClean="0">
              <a:solidFill>
                <a:srgbClr val="3931E3"/>
              </a:solidFill>
            </a:endParaRPr>
          </a:p>
          <a:p>
            <a:endParaRPr lang="en-US" sz="2400" dirty="0"/>
          </a:p>
        </p:txBody>
      </p:sp>
    </p:spTree>
  </p:cSld>
  <p:clrMapOvr>
    <a:masterClrMapping/>
  </p:clrMapOvr>
  <p:transition>
    <p:dissolve/>
    <p:sndAc>
      <p:stSnd>
        <p:snd r:embed="rId2" name="chimes.wav" builtIn="1"/>
      </p:stSnd>
    </p:sndAc>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500" dirty="0" smtClean="0">
                <a:solidFill>
                  <a:srgbClr val="002060"/>
                </a:solidFill>
                <a:effectLst>
                  <a:outerShdw blurRad="38100" dist="38100" dir="2700000" algn="tl">
                    <a:srgbClr val="000000">
                      <a:alpha val="43137"/>
                    </a:srgbClr>
                  </a:outerShdw>
                </a:effectLst>
              </a:rPr>
              <a:t>Supreme Court </a:t>
            </a:r>
            <a:endParaRPr lang="en-US" sz="4500" dirty="0">
              <a:solidFill>
                <a:srgbClr val="002060"/>
              </a:solidFill>
              <a:effectLst>
                <a:outerShdw blurRad="38100" dist="38100" dir="2700000" algn="tl">
                  <a:srgbClr val="000000">
                    <a:alpha val="43137"/>
                  </a:srgbClr>
                </a:outerShdw>
              </a:effectLst>
            </a:endParaRPr>
          </a:p>
        </p:txBody>
      </p:sp>
      <p:pic>
        <p:nvPicPr>
          <p:cNvPr id="4" name="Content Placeholder 3" descr="http://www.instablogsimages.com/images/2008/03/29/supreme-court-of-india_7548.jpg"/>
          <p:cNvPicPr>
            <a:picLocks noGrp="1"/>
          </p:cNvPicPr>
          <p:nvPr>
            <p:ph idx="1"/>
          </p:nvPr>
        </p:nvPicPr>
        <p:blipFill>
          <a:blip r:embed="rId3"/>
          <a:srcRect/>
          <a:stretch>
            <a:fillRect/>
          </a:stretch>
        </p:blipFill>
        <p:spPr bwMode="auto">
          <a:xfrm>
            <a:off x="609600" y="1600200"/>
            <a:ext cx="7848600" cy="4495800"/>
          </a:xfrm>
          <a:prstGeom prst="rect">
            <a:avLst/>
          </a:prstGeom>
          <a:ln>
            <a:headEnd/>
            <a:tailEnd/>
          </a:ln>
        </p:spPr>
        <p:style>
          <a:lnRef idx="2">
            <a:schemeClr val="dk1"/>
          </a:lnRef>
          <a:fillRef idx="1">
            <a:schemeClr val="lt1"/>
          </a:fillRef>
          <a:effectRef idx="0">
            <a:schemeClr val="dk1"/>
          </a:effectRef>
          <a:fontRef idx="minor">
            <a:schemeClr val="dk1"/>
          </a:fontRef>
        </p:style>
      </p:pic>
    </p:spTree>
  </p:cSld>
  <p:clrMapOvr>
    <a:masterClrMapping/>
  </p:clrMapOvr>
  <p:transition>
    <p:dissolve/>
    <p:sndAc>
      <p:stSnd>
        <p:snd r:embed="rId2" name="chimes.wav" builtIn="1"/>
      </p:stSnd>
    </p:sndAc>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Bombay  High  Court </a:t>
            </a:r>
            <a:endParaRPr lang="en-US" dirty="0"/>
          </a:p>
        </p:txBody>
      </p:sp>
      <p:pic>
        <p:nvPicPr>
          <p:cNvPr id="4" name="Content Placeholder 3" descr="http://bombayhighcourt.nic.in/images/manani.gif"/>
          <p:cNvPicPr>
            <a:picLocks noGrp="1"/>
          </p:cNvPicPr>
          <p:nvPr>
            <p:ph idx="1"/>
          </p:nvPr>
        </p:nvPicPr>
        <p:blipFill>
          <a:blip r:embed="rId3"/>
          <a:srcRect/>
          <a:stretch>
            <a:fillRect/>
          </a:stretch>
        </p:blipFill>
        <p:spPr bwMode="auto">
          <a:xfrm>
            <a:off x="685800" y="1447800"/>
            <a:ext cx="8001000" cy="4800599"/>
          </a:xfrm>
          <a:prstGeom prst="rect">
            <a:avLst/>
          </a:prstGeom>
          <a:noFill/>
          <a:ln w="9525">
            <a:noFill/>
            <a:miter lim="800000"/>
            <a:headEnd/>
            <a:tailEnd/>
          </a:ln>
        </p:spPr>
      </p:pic>
    </p:spTree>
  </p:cSld>
  <p:clrMapOvr>
    <a:masterClrMapping/>
  </p:clrMapOvr>
  <p:transition>
    <p:dissolve/>
    <p:sndAc>
      <p:stSnd>
        <p:snd r:embed="rId2" name="chimes.wav" builtIn="1"/>
      </p:stSnd>
    </p:sndAc>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E74BDC"/>
                </a:solidFill>
                <a:effectLst>
                  <a:outerShdw blurRad="38100" dist="38100" dir="2700000" algn="tl">
                    <a:srgbClr val="000000">
                      <a:alpha val="43137"/>
                    </a:srgbClr>
                  </a:outerShdw>
                </a:effectLst>
              </a:rPr>
              <a:t>District  Court  Complex Guntur </a:t>
            </a:r>
            <a:endParaRPr lang="en-US" dirty="0">
              <a:solidFill>
                <a:srgbClr val="E74BDC"/>
              </a:solidFill>
              <a:effectLst>
                <a:outerShdw blurRad="38100" dist="38100" dir="2700000" algn="tl">
                  <a:srgbClr val="000000">
                    <a:alpha val="43137"/>
                  </a:srgbClr>
                </a:outerShdw>
              </a:effectLst>
            </a:endParaRPr>
          </a:p>
        </p:txBody>
      </p:sp>
      <p:pic>
        <p:nvPicPr>
          <p:cNvPr id="4" name="Content Placeholder 3" descr="http://upload.wikimedia.org/wikipedia/en/4/45/GntDistCourt.jpg"/>
          <p:cNvPicPr>
            <a:picLocks noGrp="1"/>
          </p:cNvPicPr>
          <p:nvPr>
            <p:ph idx="1"/>
          </p:nvPr>
        </p:nvPicPr>
        <p:blipFill>
          <a:blip r:embed="rId3" cstate="print"/>
          <a:srcRect/>
          <a:stretch>
            <a:fillRect/>
          </a:stretch>
        </p:blipFill>
        <p:spPr bwMode="auto">
          <a:xfrm>
            <a:off x="381000" y="1447800"/>
            <a:ext cx="8458200" cy="5181600"/>
          </a:xfrm>
          <a:prstGeom prst="rect">
            <a:avLst/>
          </a:prstGeom>
          <a:noFill/>
          <a:ln w="9525">
            <a:noFill/>
            <a:miter lim="800000"/>
            <a:headEnd/>
            <a:tailEnd/>
          </a:ln>
        </p:spPr>
      </p:pic>
    </p:spTree>
  </p:cSld>
  <p:clrMapOvr>
    <a:masterClrMapping/>
  </p:clrMapOvr>
  <p:transition>
    <p:dissolve/>
    <p:sndAc>
      <p:stSnd>
        <p:snd r:embed="rId2" name="chimes.wav" builtIn="1"/>
      </p:stSnd>
    </p:sndAc>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Legal  system</a:t>
            </a:r>
            <a:endParaRPr lang="en-US" dirty="0">
              <a:solidFill>
                <a:srgbClr val="C00000"/>
              </a:solidFill>
            </a:endParaRPr>
          </a:p>
        </p:txBody>
      </p:sp>
      <p:sp>
        <p:nvSpPr>
          <p:cNvPr id="3" name="Content Placeholder 2"/>
          <p:cNvSpPr>
            <a:spLocks noGrp="1"/>
          </p:cNvSpPr>
          <p:nvPr>
            <p:ph idx="1"/>
          </p:nvPr>
        </p:nvSpPr>
        <p:spPr>
          <a:blipFill>
            <a:blip r:embed="rId3"/>
            <a:tile tx="0" ty="0" sx="100000" sy="100000" flip="none" algn="tl"/>
          </a:blipFill>
          <a:ln>
            <a:noFill/>
          </a:ln>
          <a:effectLst>
            <a:outerShdw blurRad="50800" dist="50800" dir="5400000" sx="89000" sy="89000" algn="ctr" rotWithShape="0">
              <a:schemeClr val="tx1"/>
            </a:outerShdw>
          </a:effectLst>
        </p:spPr>
        <p:txBody>
          <a:bodyPr>
            <a:noAutofit/>
          </a:bodyPr>
          <a:lstStyle/>
          <a:p>
            <a:pPr algn="just"/>
            <a:r>
              <a:rPr lang="en-US" sz="2900" b="1" dirty="0" smtClean="0">
                <a:solidFill>
                  <a:srgbClr val="FFFF00"/>
                </a:solidFill>
                <a:effectLst>
                  <a:outerShdw blurRad="38100" dist="38100" dir="2700000" algn="tl">
                    <a:srgbClr val="000000">
                      <a:alpha val="43137"/>
                    </a:srgbClr>
                  </a:outerShdw>
                </a:effectLst>
              </a:rPr>
              <a:t>Legal  means  lawful,  rightful,  legalistic,  juridical,  juristic,  judiciary,  legislative,  statutory  and  de  jure.</a:t>
            </a:r>
          </a:p>
          <a:p>
            <a:pPr algn="just"/>
            <a:r>
              <a:rPr lang="en-US" sz="2900" b="1" dirty="0" smtClean="0">
                <a:solidFill>
                  <a:srgbClr val="FFFF00"/>
                </a:solidFill>
                <a:effectLst>
                  <a:outerShdw blurRad="38100" dist="38100" dir="2700000" algn="tl">
                    <a:srgbClr val="000000">
                      <a:alpha val="43137"/>
                    </a:srgbClr>
                  </a:outerShdw>
                </a:effectLst>
              </a:rPr>
              <a:t>Legal  system  is  a  violation  of  criminal  law.</a:t>
            </a:r>
          </a:p>
          <a:p>
            <a:pPr algn="just"/>
            <a:r>
              <a:rPr lang="en-US" sz="2900" b="1" dirty="0" smtClean="0">
                <a:solidFill>
                  <a:srgbClr val="FFFF00"/>
                </a:solidFill>
                <a:effectLst>
                  <a:outerShdw blurRad="38100" dist="38100" dir="2700000" algn="tl">
                    <a:srgbClr val="000000">
                      <a:alpha val="43137"/>
                    </a:srgbClr>
                  </a:outerShdw>
                </a:effectLst>
              </a:rPr>
              <a:t>In  addition  to  criminal  law,  the  legal  system  also  deals  with  civil  law  cases.</a:t>
            </a:r>
          </a:p>
          <a:p>
            <a:pPr algn="just"/>
            <a:r>
              <a:rPr lang="en-US" sz="2900" b="1" dirty="0" smtClean="0">
                <a:solidFill>
                  <a:srgbClr val="FFFF00"/>
                </a:solidFill>
                <a:effectLst>
                  <a:outerShdw blurRad="38100" dist="38100" dir="2700000" algn="tl">
                    <a:srgbClr val="000000">
                      <a:alpha val="43137"/>
                    </a:srgbClr>
                  </a:outerShdw>
                </a:effectLst>
              </a:rPr>
              <a:t>We  will  look  at  the  following  table  to  understand  some  significant  differences  between  criminal  law  and  civil  law.</a:t>
            </a:r>
            <a:endParaRPr lang="en-US" sz="2900" b="1" dirty="0">
              <a:solidFill>
                <a:srgbClr val="FFFF00"/>
              </a:solidFill>
              <a:effectLst>
                <a:outerShdw blurRad="38100" dist="38100" dir="2700000" algn="tl">
                  <a:srgbClr val="000000">
                    <a:alpha val="43137"/>
                  </a:srgbClr>
                </a:outerShdw>
              </a:effectLst>
            </a:endParaRPr>
          </a:p>
        </p:txBody>
      </p:sp>
    </p:spTree>
  </p:cSld>
  <p:clrMapOvr>
    <a:masterClrMapping/>
  </p:clrMapOvr>
  <p:transition>
    <p:dissolve/>
    <p:sndAc>
      <p:stSnd>
        <p:snd r:embed="rId2" name="chimes.wav" builtIn="1"/>
      </p:stSnd>
    </p:sndAc>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715962"/>
          </a:xfrm>
        </p:spPr>
        <p:style>
          <a:lnRef idx="2">
            <a:schemeClr val="accent3">
              <a:shade val="50000"/>
            </a:schemeClr>
          </a:lnRef>
          <a:fillRef idx="1">
            <a:schemeClr val="accent3"/>
          </a:fillRef>
          <a:effectRef idx="0">
            <a:schemeClr val="accent3"/>
          </a:effectRef>
          <a:fontRef idx="minor">
            <a:schemeClr val="lt1"/>
          </a:fontRef>
        </p:style>
        <p:txBody>
          <a:bodyPr>
            <a:normAutofit fontScale="90000"/>
          </a:bodyPr>
          <a:lstStyle/>
          <a:p>
            <a:r>
              <a:rPr lang="en-US" b="1" dirty="0" smtClean="0"/>
              <a:t>Criminal</a:t>
            </a:r>
            <a:r>
              <a:rPr lang="en-US" b="1" baseline="0" dirty="0" smtClean="0"/>
              <a:t>  law</a:t>
            </a:r>
            <a:endParaRPr lang="en-US" b="1" dirty="0"/>
          </a:p>
        </p:txBody>
      </p:sp>
      <p:sp>
        <p:nvSpPr>
          <p:cNvPr id="3" name="Content Placeholder 2"/>
          <p:cNvSpPr>
            <a:spLocks noGrp="1"/>
          </p:cNvSpPr>
          <p:nvPr>
            <p:ph idx="1"/>
          </p:nvPr>
        </p:nvSpPr>
        <p:spPr>
          <a:blipFill>
            <a:blip r:embed="rId3"/>
            <a:tile tx="0" ty="0" sx="100000" sy="100000" flip="none" algn="tl"/>
          </a:blipFill>
        </p:spPr>
        <p:txBody>
          <a:bodyPr>
            <a:normAutofit/>
          </a:bodyPr>
          <a:lstStyle/>
          <a:p>
            <a:pPr algn="just"/>
            <a:r>
              <a:rPr lang="en-US" sz="3200" b="1" dirty="0" smtClean="0">
                <a:solidFill>
                  <a:srgbClr val="FFFF00"/>
                </a:solidFill>
              </a:rPr>
              <a:t>Deals</a:t>
            </a:r>
            <a:r>
              <a:rPr lang="en-US" sz="3200" b="1" baseline="0" dirty="0" smtClean="0">
                <a:solidFill>
                  <a:srgbClr val="FFFF00"/>
                </a:solidFill>
              </a:rPr>
              <a:t>  with  conduct  or  acts  that  the  law  defines  as  offences. </a:t>
            </a:r>
          </a:p>
          <a:p>
            <a:pPr algn="just"/>
            <a:r>
              <a:rPr lang="en-US" sz="3200" b="1" baseline="0" dirty="0" smtClean="0">
                <a:solidFill>
                  <a:srgbClr val="FFFF00"/>
                </a:solidFill>
              </a:rPr>
              <a:t>Example :   theft,  harassing  a   woman  to  bring  more  dowry  and  murder.</a:t>
            </a:r>
          </a:p>
          <a:p>
            <a:pPr algn="just"/>
            <a:r>
              <a:rPr lang="en-US" sz="3200" b="1" baseline="0" dirty="0" smtClean="0">
                <a:solidFill>
                  <a:srgbClr val="FFFF00"/>
                </a:solidFill>
              </a:rPr>
              <a:t>It  usually  begins  with  the  lodging  of  an  First  Information  Report</a:t>
            </a:r>
            <a:r>
              <a:rPr lang="en-US" sz="3200" b="1" dirty="0" smtClean="0">
                <a:solidFill>
                  <a:srgbClr val="FFFF00"/>
                </a:solidFill>
              </a:rPr>
              <a:t>  (FIR)  with  the  police  who  investigate  the  crime  after  which  a  case  is  filed  in  the  court.</a:t>
            </a:r>
          </a:p>
          <a:p>
            <a:pPr>
              <a:buNone/>
            </a:pPr>
            <a:endParaRPr lang="en-US" b="1" dirty="0">
              <a:solidFill>
                <a:srgbClr val="E87ED4"/>
              </a:solidFill>
            </a:endParaRPr>
          </a:p>
        </p:txBody>
      </p:sp>
    </p:spTree>
  </p:cSld>
  <p:clrMapOvr>
    <a:masterClrMapping/>
  </p:clrMapOvr>
  <p:transition>
    <p:dissolve/>
    <p:sndAc>
      <p:stSnd>
        <p:snd r:embed="rId2" name="chimes.wav" builtIn="1"/>
      </p:stSnd>
    </p:sndAc>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563562"/>
          </a:xfrm>
        </p:spPr>
        <p:txBody>
          <a:bodyPr>
            <a:normAutofit fontScale="90000"/>
          </a:bodyPr>
          <a:lstStyle/>
          <a:p>
            <a:endParaRPr lang="en-US" dirty="0"/>
          </a:p>
        </p:txBody>
      </p:sp>
      <p:sp>
        <p:nvSpPr>
          <p:cNvPr id="3" name="Content Placeholder 2"/>
          <p:cNvSpPr>
            <a:spLocks noGrp="1"/>
          </p:cNvSpPr>
          <p:nvPr>
            <p:ph idx="1"/>
          </p:nvPr>
        </p:nvSpPr>
        <p:spPr>
          <a:solidFill>
            <a:schemeClr val="accent2">
              <a:lumMod val="50000"/>
            </a:schemeClr>
          </a:solidFill>
        </p:spPr>
        <p:style>
          <a:lnRef idx="3">
            <a:schemeClr val="lt1"/>
          </a:lnRef>
          <a:fillRef idx="1">
            <a:schemeClr val="accent4"/>
          </a:fillRef>
          <a:effectRef idx="1">
            <a:schemeClr val="accent4"/>
          </a:effectRef>
          <a:fontRef idx="minor">
            <a:schemeClr val="lt1"/>
          </a:fontRef>
        </p:style>
        <p:txBody>
          <a:bodyPr>
            <a:normAutofit/>
          </a:bodyPr>
          <a:lstStyle/>
          <a:p>
            <a:pPr algn="just"/>
            <a:r>
              <a:rPr lang="en-US" sz="2800" b="1" dirty="0" smtClean="0">
                <a:solidFill>
                  <a:srgbClr val="1FDB9C"/>
                </a:solidFill>
              </a:rPr>
              <a:t>If  found guilty, the accused can be sent to jail  and also fined.</a:t>
            </a:r>
          </a:p>
          <a:p>
            <a:pPr algn="just"/>
            <a:r>
              <a:rPr lang="en-US" sz="2800" b="1" dirty="0" smtClean="0">
                <a:solidFill>
                  <a:srgbClr val="1FDB9C"/>
                </a:solidFill>
              </a:rPr>
              <a:t>After a person is arrested it is the court  of  law  that  decides  whether  the  accused  person  is  guilty  or  not.</a:t>
            </a:r>
          </a:p>
          <a:p>
            <a:pPr algn="just"/>
            <a:r>
              <a:rPr lang="en-US" sz="2800" b="1" dirty="0" smtClean="0">
                <a:solidFill>
                  <a:srgbClr val="1FDB9C"/>
                </a:solidFill>
              </a:rPr>
              <a:t>Do  you  know  who  introduced  criminal  system  and  in  which  year?</a:t>
            </a:r>
          </a:p>
          <a:p>
            <a:pPr algn="just"/>
            <a:r>
              <a:rPr lang="en-US" sz="2800" b="1" dirty="0" smtClean="0">
                <a:solidFill>
                  <a:srgbClr val="1FDB9C"/>
                </a:solidFill>
              </a:rPr>
              <a:t>British  Govern- General  William  Bentik  has  introduced  criminal  system  in  the  year  1772.</a:t>
            </a:r>
            <a:endParaRPr lang="en-US" sz="2800" b="1" dirty="0">
              <a:solidFill>
                <a:srgbClr val="1FDB9C"/>
              </a:solidFill>
            </a:endParaRPr>
          </a:p>
        </p:txBody>
      </p:sp>
    </p:spTree>
  </p:cSld>
  <p:clrMapOvr>
    <a:masterClrMapping/>
  </p:clrMapOvr>
  <p:transition>
    <p:dissolve/>
    <p:sndAc>
      <p:stSnd>
        <p:snd r:embed="rId2" name="chimes.wav" builtIn="1"/>
      </p:st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229600" cy="762000"/>
          </a:xfrm>
          <a:ln>
            <a:solidFill>
              <a:schemeClr val="accent4">
                <a:lumMod val="75000"/>
              </a:schemeClr>
            </a:solidFill>
          </a:ln>
        </p:spPr>
        <p:style>
          <a:lnRef idx="1">
            <a:schemeClr val="accent3"/>
          </a:lnRef>
          <a:fillRef idx="2">
            <a:schemeClr val="accent3"/>
          </a:fillRef>
          <a:effectRef idx="1">
            <a:schemeClr val="accent3"/>
          </a:effectRef>
          <a:fontRef idx="minor">
            <a:schemeClr val="dk1"/>
          </a:fontRef>
        </p:style>
        <p:txBody>
          <a:bodyPr>
            <a:normAutofit/>
          </a:bodyPr>
          <a:lstStyle/>
          <a:p>
            <a:r>
              <a:rPr lang="en-US" b="1" dirty="0" smtClean="0">
                <a:solidFill>
                  <a:srgbClr val="CC00CC"/>
                </a:solidFill>
              </a:rPr>
              <a:t>Simple  Introduction </a:t>
            </a:r>
            <a:endParaRPr lang="en-US" b="1" dirty="0">
              <a:solidFill>
                <a:srgbClr val="CC00CC"/>
              </a:solidFill>
            </a:endParaRPr>
          </a:p>
        </p:txBody>
      </p:sp>
      <p:sp>
        <p:nvSpPr>
          <p:cNvPr id="3" name="Content Placeholder 2"/>
          <p:cNvSpPr>
            <a:spLocks noGrp="1"/>
          </p:cNvSpPr>
          <p:nvPr>
            <p:ph idx="1"/>
          </p:nvPr>
        </p:nvSpPr>
        <p:spPr>
          <a:ln>
            <a:solidFill>
              <a:srgbClr val="7030A0"/>
            </a:solidFill>
          </a:ln>
        </p:spPr>
        <p:style>
          <a:lnRef idx="3">
            <a:schemeClr val="lt1"/>
          </a:lnRef>
          <a:fillRef idx="1">
            <a:schemeClr val="accent5"/>
          </a:fillRef>
          <a:effectRef idx="1">
            <a:schemeClr val="accent5"/>
          </a:effectRef>
          <a:fontRef idx="minor">
            <a:schemeClr val="lt1"/>
          </a:fontRef>
        </p:style>
        <p:txBody>
          <a:bodyPr>
            <a:normAutofit/>
          </a:bodyPr>
          <a:lstStyle/>
          <a:p>
            <a:pPr algn="just"/>
            <a:r>
              <a:rPr lang="en-US" sz="3200" b="1" dirty="0" smtClean="0">
                <a:solidFill>
                  <a:srgbClr val="FFFF00"/>
                </a:solidFill>
              </a:rPr>
              <a:t>We  all  know  that  all  laws  apply  equally  to  all  persons  and  that  a  certain  set  of  fixed  producers  need  to  be  followed  when  a  law  is  violated.</a:t>
            </a:r>
          </a:p>
          <a:p>
            <a:pPr algn="just"/>
            <a:r>
              <a:rPr lang="en-US" sz="3200" b="1" dirty="0" smtClean="0">
                <a:solidFill>
                  <a:srgbClr val="FFFF00"/>
                </a:solidFill>
              </a:rPr>
              <a:t>To  enforce  this  rule  of  law,  we  have  a  judicial  system  that consists  of  the  mechanism  of  courts  that  a  citizen  can  approach  when  a  law   is  violated.  </a:t>
            </a:r>
          </a:p>
        </p:txBody>
      </p:sp>
    </p:spTree>
  </p:cSld>
  <p:clrMapOvr>
    <a:masterClrMapping/>
  </p:clrMapOvr>
  <p:transition>
    <p:dissolve/>
    <p:sndAc>
      <p:stSnd>
        <p:snd r:embed="rId2" name="chimes.wav" builtIn="1"/>
      </p:stSnd>
    </p:sndAc>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7772400" cy="808038"/>
          </a:xfrm>
          <a:solidFill>
            <a:srgbClr val="66FFFF"/>
          </a:solidFill>
        </p:spPr>
        <p:txBody>
          <a:bodyPr>
            <a:noAutofit/>
          </a:bodyPr>
          <a:lstStyle/>
          <a:p>
            <a:r>
              <a:rPr lang="en-US" sz="5400" dirty="0" smtClean="0">
                <a:solidFill>
                  <a:srgbClr val="FF3399"/>
                </a:solidFill>
              </a:rPr>
              <a:t>Picture </a:t>
            </a:r>
            <a:endParaRPr lang="en-US" sz="5400" dirty="0">
              <a:solidFill>
                <a:srgbClr val="FF3399"/>
              </a:solidFill>
            </a:endParaRPr>
          </a:p>
        </p:txBody>
      </p:sp>
      <p:pic>
        <p:nvPicPr>
          <p:cNvPr id="4" name="Content Placeholder 3" descr="http://t2.gstatic.com/images?q=tbn:DVNOEszYurA0KM:http://www.instablogsimages.com/images/2009/06/28/gavel_vertical1_KV3yn_6943.jpg">
            <a:hlinkClick r:id="rId3"/>
          </p:cNvPr>
          <p:cNvPicPr>
            <a:picLocks noGrp="1"/>
          </p:cNvPicPr>
          <p:nvPr>
            <p:ph idx="1"/>
          </p:nvPr>
        </p:nvPicPr>
        <p:blipFill>
          <a:blip r:embed="rId4"/>
          <a:stretch>
            <a:fillRect/>
          </a:stretch>
        </p:blipFill>
        <p:spPr bwMode="auto">
          <a:xfrm>
            <a:off x="838200" y="1676400"/>
            <a:ext cx="7848600" cy="4800600"/>
          </a:xfrm>
          <a:prstGeom prst="rect">
            <a:avLst/>
          </a:prstGeom>
          <a:ln>
            <a:headEnd/>
            <a:tailEnd/>
          </a:ln>
        </p:spPr>
        <p:style>
          <a:lnRef idx="2">
            <a:schemeClr val="dk1"/>
          </a:lnRef>
          <a:fillRef idx="1">
            <a:schemeClr val="lt1"/>
          </a:fillRef>
          <a:effectRef idx="0">
            <a:schemeClr val="dk1"/>
          </a:effectRef>
          <a:fontRef idx="minor">
            <a:schemeClr val="dk1"/>
          </a:fontRef>
        </p:style>
      </p:pic>
    </p:spTree>
  </p:cSld>
  <p:clrMapOvr>
    <a:masterClrMapping/>
  </p:clrMapOvr>
  <p:transition>
    <p:dissolve/>
    <p:sndAc>
      <p:stSnd>
        <p:snd r:embed="rId2" name="chimes.wav" builtIn="1"/>
      </p:stSnd>
    </p:sndAc>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7772400" cy="914400"/>
          </a:xfrm>
        </p:spPr>
        <p:style>
          <a:lnRef idx="2">
            <a:schemeClr val="accent2"/>
          </a:lnRef>
          <a:fillRef idx="1">
            <a:schemeClr val="lt1"/>
          </a:fillRef>
          <a:effectRef idx="0">
            <a:schemeClr val="accent2"/>
          </a:effectRef>
          <a:fontRef idx="minor">
            <a:schemeClr val="dk1"/>
          </a:fontRef>
        </p:style>
        <p:txBody>
          <a:bodyPr>
            <a:normAutofit/>
          </a:bodyPr>
          <a:lstStyle/>
          <a:p>
            <a:r>
              <a:rPr lang="en-US" b="1" dirty="0" smtClean="0"/>
              <a:t>Civil law</a:t>
            </a:r>
            <a:endParaRPr lang="en-US" b="1" dirty="0"/>
          </a:p>
        </p:txBody>
      </p:sp>
      <p:sp>
        <p:nvSpPr>
          <p:cNvPr id="3" name="Content Placeholder 2"/>
          <p:cNvSpPr>
            <a:spLocks noGrp="1"/>
          </p:cNvSpPr>
          <p:nvPr>
            <p:ph idx="1"/>
          </p:nvPr>
        </p:nvSpPr>
        <p:spPr>
          <a:xfrm>
            <a:off x="914400" y="1752600"/>
            <a:ext cx="7772400" cy="4648200"/>
          </a:xfrm>
          <a:blipFill>
            <a:blip r:embed="rId3"/>
            <a:tile tx="0" ty="0" sx="100000" sy="100000" flip="none" algn="tl"/>
          </a:blipFill>
        </p:spPr>
        <p:txBody>
          <a:bodyPr>
            <a:normAutofit/>
          </a:bodyPr>
          <a:lstStyle/>
          <a:p>
            <a:pPr algn="just"/>
            <a:r>
              <a:rPr lang="en-US" sz="3000" b="1" dirty="0" smtClean="0">
                <a:solidFill>
                  <a:schemeClr val="bg1"/>
                </a:solidFill>
              </a:rPr>
              <a:t>Deals  with  any  harm  or  injury  to  rights  of  individuals.</a:t>
            </a:r>
          </a:p>
          <a:p>
            <a:pPr algn="just"/>
            <a:r>
              <a:rPr lang="en-US" sz="3000" b="1" dirty="0" smtClean="0">
                <a:solidFill>
                  <a:schemeClr val="bg1"/>
                </a:solidFill>
              </a:rPr>
              <a:t>Examples : Disputes  relating  to  sale  of  land, purchase  of  goods,  rent  matters  and  divorce  cases.</a:t>
            </a:r>
          </a:p>
          <a:p>
            <a:pPr algn="just"/>
            <a:r>
              <a:rPr lang="en-US" sz="3000" b="1" dirty="0" smtClean="0">
                <a:solidFill>
                  <a:schemeClr val="bg1"/>
                </a:solidFill>
              </a:rPr>
              <a:t>A  petition  has  to  be  filed  before  the  relevant  court  by  the  affected  party  only. In a  rent  matter,  either  the  landlord   or  tenant  can  file  a  case.  </a:t>
            </a:r>
            <a:endParaRPr lang="en-US" sz="3000" b="1" dirty="0">
              <a:solidFill>
                <a:schemeClr val="bg1"/>
              </a:solidFill>
            </a:endParaRPr>
          </a:p>
        </p:txBody>
      </p:sp>
    </p:spTree>
  </p:cSld>
  <p:clrMapOvr>
    <a:masterClrMapping/>
  </p:clrMapOvr>
  <p:transition>
    <p:dissolve/>
    <p:sndAc>
      <p:stSnd>
        <p:snd r:embed="rId2" name="chimes.wav" builtIn="1"/>
      </p:stSnd>
    </p:sndAc>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639762"/>
          </a:xfrm>
        </p:spPr>
        <p:txBody>
          <a:bodyPr>
            <a:normAutofit fontScale="90000"/>
          </a:bodyPr>
          <a:lstStyle/>
          <a:p>
            <a:endParaRPr lang="en-US" dirty="0"/>
          </a:p>
        </p:txBody>
      </p:sp>
      <p:sp>
        <p:nvSpPr>
          <p:cNvPr id="3" name="Content Placeholder 2"/>
          <p:cNvSpPr>
            <a:spLocks noGrp="1"/>
          </p:cNvSpPr>
          <p:nvPr>
            <p:ph idx="1"/>
          </p:nvPr>
        </p:nvSpPr>
        <p:spPr>
          <a:blipFill>
            <a:blip r:embed="rId3"/>
            <a:tile tx="0" ty="0" sx="100000" sy="100000" flip="none" algn="tl"/>
          </a:blipFill>
        </p:spPr>
        <p:txBody>
          <a:bodyPr>
            <a:normAutofit/>
          </a:bodyPr>
          <a:lstStyle/>
          <a:p>
            <a:pPr algn="just"/>
            <a:r>
              <a:rPr lang="en-US" sz="3600" b="1" dirty="0" smtClean="0"/>
              <a:t>The  court   gives  the  specific  relief  asked  for. </a:t>
            </a:r>
          </a:p>
          <a:p>
            <a:pPr algn="just"/>
            <a:r>
              <a:rPr lang="en-US" sz="3600" b="1" dirty="0" smtClean="0"/>
              <a:t>So,   we  now  know  what  is  criminal  law  and  civil  law. We have  a  question  that  is  what  do  you  call  a  civil  court  in  Muslim  language?</a:t>
            </a:r>
          </a:p>
          <a:p>
            <a:pPr algn="just"/>
            <a:r>
              <a:rPr lang="en-US" sz="3600" b="1" dirty="0" smtClean="0"/>
              <a:t> Sadar-e- diwani  adalt.</a:t>
            </a:r>
          </a:p>
        </p:txBody>
      </p:sp>
    </p:spTree>
  </p:cSld>
  <p:clrMapOvr>
    <a:masterClrMapping/>
  </p:clrMapOvr>
  <p:transition>
    <p:dissolve/>
    <p:sndAc>
      <p:stSnd>
        <p:snd r:embed="rId2" name="chimes.wav" builtIn="1"/>
      </p:stSnd>
    </p:sndAc>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944562"/>
          </a:xfrm>
        </p:spPr>
        <p:style>
          <a:lnRef idx="1">
            <a:schemeClr val="accent3"/>
          </a:lnRef>
          <a:fillRef idx="2">
            <a:schemeClr val="accent3"/>
          </a:fillRef>
          <a:effectRef idx="1">
            <a:schemeClr val="accent3"/>
          </a:effectRef>
          <a:fontRef idx="minor">
            <a:schemeClr val="dk1"/>
          </a:fontRef>
        </p:style>
        <p:txBody>
          <a:bodyPr/>
          <a:lstStyle/>
          <a:p>
            <a:r>
              <a:rPr lang="en-US" b="1" dirty="0" smtClean="0"/>
              <a:t>Access  to  the  courts</a:t>
            </a:r>
            <a:endParaRPr lang="en-US" b="1" dirty="0"/>
          </a:p>
        </p:txBody>
      </p:sp>
      <p:sp>
        <p:nvSpPr>
          <p:cNvPr id="3" name="Content Placeholder 2"/>
          <p:cNvSpPr>
            <a:spLocks noGrp="1"/>
          </p:cNvSpPr>
          <p:nvPr>
            <p:ph idx="1"/>
          </p:nvPr>
        </p:nvSpPr>
        <p:spPr>
          <a:blipFill>
            <a:blip r:embed="rId3"/>
            <a:tile tx="0" ty="0" sx="100000" sy="100000" flip="none" algn="tl"/>
          </a:blipFill>
        </p:spPr>
        <p:style>
          <a:lnRef idx="2">
            <a:schemeClr val="dk1"/>
          </a:lnRef>
          <a:fillRef idx="1">
            <a:schemeClr val="lt1"/>
          </a:fillRef>
          <a:effectRef idx="0">
            <a:schemeClr val="dk1"/>
          </a:effectRef>
          <a:fontRef idx="minor">
            <a:schemeClr val="dk1"/>
          </a:fontRef>
        </p:style>
        <p:txBody>
          <a:bodyPr>
            <a:noAutofit/>
          </a:bodyPr>
          <a:lstStyle/>
          <a:p>
            <a:pPr algn="just"/>
            <a:r>
              <a:rPr lang="en-US" sz="2600" b="1" dirty="0" smtClean="0">
                <a:solidFill>
                  <a:srgbClr val="CC00CC"/>
                </a:solidFill>
              </a:rPr>
              <a:t>It  is  a  principal  in  India  can  access  to  the  courts.   If  any  citizen   believes  that  their   rights  are  being  violated  then  they  can  approach  to   the  court  for  the justice  to be  done.</a:t>
            </a:r>
          </a:p>
          <a:p>
            <a:pPr algn="just"/>
            <a:r>
              <a:rPr lang="en-US" sz="2600" b="1" dirty="0" smtClean="0">
                <a:solidFill>
                  <a:srgbClr val="CC00CC"/>
                </a:solidFill>
              </a:rPr>
              <a:t>The  supreme  court  in  the  early  1980s  devised  a  mechanism  of  Public  Interest  Litigation  or  PIL  to  increase  access to  justice.  In  early  years  PIL  was  used  to  secure   justice  on a  large  number  of  issues  such  as  rescuing  bonded  labourers   from    inhuman   work   conditions. </a:t>
            </a:r>
            <a:endParaRPr lang="en-US" sz="2600" b="1" dirty="0">
              <a:solidFill>
                <a:srgbClr val="CC00CC"/>
              </a:solidFill>
            </a:endParaRPr>
          </a:p>
        </p:txBody>
      </p:sp>
    </p:spTree>
  </p:cSld>
  <p:clrMapOvr>
    <a:masterClrMapping/>
  </p:clrMapOvr>
  <p:transition>
    <p:dissolve/>
    <p:sndAc>
      <p:stSnd>
        <p:snd r:embed="rId2" name="chimes.wav" builtIn="1"/>
      </p:stSnd>
    </p:sndAc>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7772400" cy="533400"/>
          </a:xfrm>
        </p:spPr>
        <p:txBody>
          <a:bodyPr>
            <a:normAutofit fontScale="90000"/>
          </a:bodyPr>
          <a:lstStyle/>
          <a:p>
            <a:endParaRPr lang="en-US" dirty="0"/>
          </a:p>
        </p:txBody>
      </p:sp>
      <p:sp>
        <p:nvSpPr>
          <p:cNvPr id="3" name="Content Placeholder 2"/>
          <p:cNvSpPr>
            <a:spLocks noGrp="1"/>
          </p:cNvSpPr>
          <p:nvPr>
            <p:ph idx="1"/>
          </p:nvPr>
        </p:nvSpPr>
        <p:spPr>
          <a:solidFill>
            <a:schemeClr val="accent6">
              <a:lumMod val="50000"/>
            </a:schemeClr>
          </a:solidFill>
        </p:spPr>
        <p:style>
          <a:lnRef idx="2">
            <a:schemeClr val="accent4"/>
          </a:lnRef>
          <a:fillRef idx="1">
            <a:schemeClr val="lt1"/>
          </a:fillRef>
          <a:effectRef idx="0">
            <a:schemeClr val="accent4"/>
          </a:effectRef>
          <a:fontRef idx="minor">
            <a:schemeClr val="dk1"/>
          </a:fontRef>
        </p:style>
        <p:txBody>
          <a:bodyPr>
            <a:normAutofit fontScale="92500"/>
          </a:bodyPr>
          <a:lstStyle/>
          <a:p>
            <a:pPr algn="just"/>
            <a:r>
              <a:rPr lang="en-US" sz="3600" dirty="0" smtClean="0">
                <a:solidFill>
                  <a:srgbClr val="66FFFF"/>
                </a:solidFill>
              </a:rPr>
              <a:t>Do  you  know  who  introduced  PIL?</a:t>
            </a:r>
          </a:p>
          <a:p>
            <a:pPr algn="just"/>
            <a:r>
              <a:rPr lang="en-US" sz="3600" dirty="0" smtClean="0">
                <a:solidFill>
                  <a:srgbClr val="66FFFF"/>
                </a:solidFill>
              </a:rPr>
              <a:t>PIL was  introduced  by  American  people.</a:t>
            </a:r>
          </a:p>
          <a:p>
            <a:pPr algn="just"/>
            <a:r>
              <a:rPr lang="en-US" sz="3600" dirty="0" smtClean="0">
                <a:solidFill>
                  <a:srgbClr val="66FFFF"/>
                </a:solidFill>
              </a:rPr>
              <a:t>The  courts  interpreted  Article 21  of the  Constitution  on  the  Right  to  Life  to  include  the  Right  to  Food.</a:t>
            </a:r>
          </a:p>
          <a:p>
            <a:pPr algn="just"/>
            <a:r>
              <a:rPr lang="en-US" sz="3600" dirty="0" smtClean="0">
                <a:solidFill>
                  <a:srgbClr val="66FFFF"/>
                </a:solidFill>
              </a:rPr>
              <a:t>For  the  common  person  access  to  courts  is  access  to  justice.</a:t>
            </a:r>
            <a:endParaRPr lang="en-US" sz="3600" dirty="0">
              <a:solidFill>
                <a:srgbClr val="66FFFF"/>
              </a:solidFill>
            </a:endParaRPr>
          </a:p>
        </p:txBody>
      </p:sp>
    </p:spTree>
  </p:cSld>
  <p:clrMapOvr>
    <a:masterClrMapping/>
  </p:clrMapOvr>
  <p:transition>
    <p:dissolve/>
    <p:sndAc>
      <p:stSnd>
        <p:snd r:embed="rId2" name="chimes.wav" builtIn="1"/>
      </p:stSnd>
    </p:sndAc>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868362"/>
          </a:xfrm>
        </p:spPr>
        <p:style>
          <a:lnRef idx="1">
            <a:schemeClr val="accent4"/>
          </a:lnRef>
          <a:fillRef idx="2">
            <a:schemeClr val="accent4"/>
          </a:fillRef>
          <a:effectRef idx="1">
            <a:schemeClr val="accent4"/>
          </a:effectRef>
          <a:fontRef idx="minor">
            <a:schemeClr val="dk1"/>
          </a:fontRef>
        </p:style>
        <p:txBody>
          <a:bodyPr>
            <a:normAutofit/>
          </a:bodyPr>
          <a:lstStyle/>
          <a:p>
            <a:r>
              <a:rPr lang="en-US" b="1" dirty="0" smtClean="0">
                <a:solidFill>
                  <a:srgbClr val="FF0066"/>
                </a:solidFill>
              </a:rPr>
              <a:t>          Human  Rights</a:t>
            </a:r>
            <a:endParaRPr lang="en-US" b="1" dirty="0">
              <a:solidFill>
                <a:srgbClr val="FF0066"/>
              </a:solidFill>
            </a:endParaRPr>
          </a:p>
        </p:txBody>
      </p:sp>
      <p:sp>
        <p:nvSpPr>
          <p:cNvPr id="3" name="Content Placeholder 2"/>
          <p:cNvSpPr>
            <a:spLocks noGrp="1"/>
          </p:cNvSpPr>
          <p:nvPr>
            <p:ph idx="1"/>
          </p:nvPr>
        </p:nvSpPr>
        <p:spPr>
          <a:blipFill>
            <a:blip r:embed="rId3"/>
            <a:tile tx="0" ty="0" sx="100000" sy="100000" flip="none" algn="tl"/>
          </a:blipFill>
        </p:spPr>
        <p:style>
          <a:lnRef idx="2">
            <a:schemeClr val="accent5"/>
          </a:lnRef>
          <a:fillRef idx="1">
            <a:schemeClr val="lt1"/>
          </a:fillRef>
          <a:effectRef idx="0">
            <a:schemeClr val="accent5"/>
          </a:effectRef>
          <a:fontRef idx="minor">
            <a:schemeClr val="dk1"/>
          </a:fontRef>
        </p:style>
        <p:txBody>
          <a:bodyPr>
            <a:noAutofit/>
          </a:bodyPr>
          <a:lstStyle/>
          <a:p>
            <a:pPr algn="just"/>
            <a:r>
              <a:rPr lang="en-US" sz="3300" b="1" dirty="0" smtClean="0">
                <a:solidFill>
                  <a:srgbClr val="3931E3"/>
                </a:solidFill>
              </a:rPr>
              <a:t>Do  you  know  what  is  human  rights.</a:t>
            </a:r>
          </a:p>
          <a:p>
            <a:pPr algn="just"/>
            <a:r>
              <a:rPr lang="en-US" sz="3300" b="1" dirty="0" smtClean="0">
                <a:solidFill>
                  <a:srgbClr val="3931E3"/>
                </a:solidFill>
              </a:rPr>
              <a:t>Human  rights  means  the  rights  to  the  	life,     liberty,  equality  and  dignity  of  the individual  guaranteed  by  the  Constitution  or  embodied .</a:t>
            </a:r>
          </a:p>
          <a:p>
            <a:pPr algn="just"/>
            <a:r>
              <a:rPr lang="en-US" sz="3300" b="1" dirty="0" smtClean="0">
                <a:solidFill>
                  <a:srgbClr val="3931E3"/>
                </a:solidFill>
              </a:rPr>
              <a:t>In  the  International   covenants  and   enforceable   by   Courts  in   India.</a:t>
            </a:r>
          </a:p>
        </p:txBody>
      </p:sp>
    </p:spTree>
  </p:cSld>
  <p:clrMapOvr>
    <a:masterClrMapping/>
  </p:clrMapOvr>
  <p:transition>
    <p:dissolve/>
    <p:sndAc>
      <p:stSnd>
        <p:snd r:embed="rId2" name="chimes.wav" builtIn="1"/>
      </p:stSnd>
    </p:sndAc>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792162"/>
          </a:xfrm>
        </p:spPr>
        <p:style>
          <a:lnRef idx="2">
            <a:schemeClr val="accent6">
              <a:shade val="50000"/>
            </a:schemeClr>
          </a:lnRef>
          <a:fillRef idx="1">
            <a:schemeClr val="accent6"/>
          </a:fillRef>
          <a:effectRef idx="0">
            <a:schemeClr val="accent6"/>
          </a:effectRef>
          <a:fontRef idx="minor">
            <a:schemeClr val="lt1"/>
          </a:fontRef>
        </p:style>
        <p:txBody>
          <a:bodyPr>
            <a:normAutofit/>
          </a:bodyPr>
          <a:lstStyle/>
          <a:p>
            <a:r>
              <a:rPr lang="en-US" b="1" dirty="0" smtClean="0"/>
              <a:t>Articles </a:t>
            </a:r>
            <a:endParaRPr lang="en-US" b="1" dirty="0"/>
          </a:p>
        </p:txBody>
      </p:sp>
      <p:sp>
        <p:nvSpPr>
          <p:cNvPr id="3" name="Content Placeholder 2"/>
          <p:cNvSpPr>
            <a:spLocks noGrp="1"/>
          </p:cNvSpPr>
          <p:nvPr>
            <p:ph idx="1"/>
          </p:nvPr>
        </p:nvSpPr>
        <p:spPr>
          <a:blipFill>
            <a:blip r:embed="rId3"/>
            <a:tile tx="0" ty="0" sx="100000" sy="100000" flip="none" algn="tl"/>
          </a:blipFill>
        </p:spPr>
        <p:txBody>
          <a:bodyPr>
            <a:normAutofit lnSpcReduction="10000"/>
          </a:bodyPr>
          <a:lstStyle/>
          <a:p>
            <a:endParaRPr lang="en-US" dirty="0" smtClean="0"/>
          </a:p>
          <a:p>
            <a:pPr algn="just"/>
            <a:r>
              <a:rPr lang="en-US" sz="3200" b="1" dirty="0" smtClean="0">
                <a:solidFill>
                  <a:srgbClr val="FFFF00"/>
                </a:solidFill>
              </a:rPr>
              <a:t>Article  1 :  All  human  beings  are  born free and  equal  in  dignity  and  rights.</a:t>
            </a:r>
          </a:p>
          <a:p>
            <a:endParaRPr lang="en-US" sz="3200" b="1" dirty="0" smtClean="0">
              <a:solidFill>
                <a:srgbClr val="FFFF00"/>
              </a:solidFill>
            </a:endParaRPr>
          </a:p>
          <a:p>
            <a:pPr algn="just"/>
            <a:r>
              <a:rPr lang="en-US" sz="3200" b="1" dirty="0" smtClean="0">
                <a:solidFill>
                  <a:srgbClr val="FFFF00"/>
                </a:solidFill>
              </a:rPr>
              <a:t>Article  2 :  Everyone  is  entitled  to  all  the  rights  and  freedom  set  forth  in  this  declaration  without  distinction  of  any  kind such  as : race, colour, sex, language and  religion  and  political.</a:t>
            </a:r>
          </a:p>
          <a:p>
            <a:endParaRPr lang="en-US" sz="3200" b="1" dirty="0">
              <a:solidFill>
                <a:srgbClr val="FFFF00"/>
              </a:solidFill>
            </a:endParaRPr>
          </a:p>
        </p:txBody>
      </p:sp>
    </p:spTree>
  </p:cSld>
  <p:clrMapOvr>
    <a:masterClrMapping/>
  </p:clrMapOvr>
  <p:transition>
    <p:dissolve/>
    <p:sndAc>
      <p:stSnd>
        <p:snd r:embed="rId2" name="chimes.wav" builtIn="1"/>
      </p:stSnd>
    </p:sndAc>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50838"/>
            <a:ext cx="7772400" cy="563562"/>
          </a:xfrm>
        </p:spPr>
        <p:txBody>
          <a:bodyPr>
            <a:normAutofit fontScale="90000"/>
          </a:bodyPr>
          <a:lstStyle/>
          <a:p>
            <a:endParaRPr lang="en-US" dirty="0"/>
          </a:p>
        </p:txBody>
      </p:sp>
      <p:sp>
        <p:nvSpPr>
          <p:cNvPr id="3" name="Content Placeholder 2"/>
          <p:cNvSpPr>
            <a:spLocks noGrp="1"/>
          </p:cNvSpPr>
          <p:nvPr>
            <p:ph idx="1"/>
          </p:nvPr>
        </p:nvSpPr>
        <p:spPr/>
        <p:style>
          <a:lnRef idx="2">
            <a:schemeClr val="dk1">
              <a:shade val="50000"/>
            </a:schemeClr>
          </a:lnRef>
          <a:fillRef idx="1">
            <a:schemeClr val="dk1"/>
          </a:fillRef>
          <a:effectRef idx="0">
            <a:schemeClr val="dk1"/>
          </a:effectRef>
          <a:fontRef idx="minor">
            <a:schemeClr val="lt1"/>
          </a:fontRef>
        </p:style>
        <p:txBody>
          <a:bodyPr>
            <a:normAutofit/>
          </a:bodyPr>
          <a:lstStyle/>
          <a:p>
            <a:pPr algn="just"/>
            <a:r>
              <a:rPr lang="en-US" sz="3200" b="1" dirty="0" smtClean="0">
                <a:solidFill>
                  <a:srgbClr val="66FFFF"/>
                </a:solidFill>
              </a:rPr>
              <a:t>Article  3 : Everyone  has  the  right  of  life,  liberty  and  security  of  person.</a:t>
            </a:r>
          </a:p>
          <a:p>
            <a:pPr algn="just"/>
            <a:r>
              <a:rPr lang="en-US" sz="3200" b="1" dirty="0" smtClean="0">
                <a:solidFill>
                  <a:srgbClr val="66FFFF"/>
                </a:solidFill>
              </a:rPr>
              <a:t>Article  4 :  No  one  shall  be  held  in  slavery  or  servitude, slavery  and  the  slave  trade  shall  be  prohibited  in  their   forms.</a:t>
            </a:r>
          </a:p>
          <a:p>
            <a:pPr algn="just"/>
            <a:r>
              <a:rPr lang="en-US" sz="3200" b="1" dirty="0" smtClean="0">
                <a:solidFill>
                  <a:srgbClr val="66FFFF"/>
                </a:solidFill>
              </a:rPr>
              <a:t>Article  5 : No  one  shall  be  subjected  to  torture  or  to  cruel, inhuman  or  degrading  treatment  or  punishment</a:t>
            </a:r>
            <a:r>
              <a:rPr lang="en-US" dirty="0" smtClean="0"/>
              <a:t>.</a:t>
            </a:r>
            <a:endParaRPr lang="en-US" dirty="0"/>
          </a:p>
        </p:txBody>
      </p:sp>
    </p:spTree>
  </p:cSld>
  <p:clrMapOvr>
    <a:masterClrMapping/>
  </p:clrMapOvr>
  <p:transition>
    <p:dissolve/>
    <p:sndAc>
      <p:stSnd>
        <p:snd r:embed="rId2" name="chimes.wav" builtIn="1"/>
      </p:stSnd>
    </p:sndAc>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563562"/>
          </a:xfrm>
        </p:spPr>
        <p:txBody>
          <a:bodyPr>
            <a:normAutofit fontScale="90000"/>
          </a:bodyPr>
          <a:lstStyle/>
          <a:p>
            <a:endParaRPr lang="en-US" dirty="0"/>
          </a:p>
        </p:txBody>
      </p:sp>
      <p:sp>
        <p:nvSpPr>
          <p:cNvPr id="3" name="Content Placeholder 2"/>
          <p:cNvSpPr>
            <a:spLocks noGrp="1"/>
          </p:cNvSpPr>
          <p:nvPr>
            <p:ph idx="1"/>
          </p:nvPr>
        </p:nvSpPr>
        <p:spPr>
          <a:blipFill>
            <a:blip r:embed="rId3"/>
            <a:tile tx="0" ty="0" sx="100000" sy="100000" flip="none" algn="tl"/>
          </a:blipFill>
        </p:spPr>
        <p:style>
          <a:lnRef idx="1">
            <a:schemeClr val="accent1"/>
          </a:lnRef>
          <a:fillRef idx="2">
            <a:schemeClr val="accent1"/>
          </a:fillRef>
          <a:effectRef idx="1">
            <a:schemeClr val="accent1"/>
          </a:effectRef>
          <a:fontRef idx="minor">
            <a:schemeClr val="dk1"/>
          </a:fontRef>
        </p:style>
        <p:txBody>
          <a:bodyPr>
            <a:noAutofit/>
          </a:bodyPr>
          <a:lstStyle/>
          <a:p>
            <a:pPr algn="just"/>
            <a:r>
              <a:rPr lang="en-US" sz="3000" b="1" dirty="0" smtClean="0">
                <a:solidFill>
                  <a:srgbClr val="E23A82"/>
                </a:solidFill>
              </a:rPr>
              <a:t>Article  6 : Everyone  has  the  right  to  recognition   everywhere   as  a   person  before   the    law.</a:t>
            </a:r>
          </a:p>
          <a:p>
            <a:pPr algn="just"/>
            <a:r>
              <a:rPr lang="en-US" sz="3000" b="1" dirty="0" smtClean="0">
                <a:solidFill>
                  <a:srgbClr val="E23A82"/>
                </a:solidFill>
              </a:rPr>
              <a:t>Article  7 : All  are  equal   before  the  law  and  are  entitled  without   any  discrimination   to  equal  protection  of  law.</a:t>
            </a:r>
          </a:p>
          <a:p>
            <a:pPr algn="just"/>
            <a:r>
              <a:rPr lang="en-US" sz="3000" b="1" dirty="0" smtClean="0">
                <a:solidFill>
                  <a:srgbClr val="E23A82"/>
                </a:solidFill>
              </a:rPr>
              <a:t>Article 8 : Everyone  has  the  right  to  an  effective  remedy  by  the  competent  </a:t>
            </a:r>
            <a:endParaRPr lang="en-US" sz="3000" b="1" dirty="0">
              <a:solidFill>
                <a:srgbClr val="E23A82"/>
              </a:solidFill>
            </a:endParaRPr>
          </a:p>
        </p:txBody>
      </p:sp>
    </p:spTree>
  </p:cSld>
  <p:clrMapOvr>
    <a:masterClrMapping/>
  </p:clrMapOvr>
  <p:transition>
    <p:dissolve/>
    <p:sndAc>
      <p:stSnd>
        <p:snd r:embed="rId2" name="chimes.wav" builtIn="1"/>
      </p:stSnd>
    </p:sndAc>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563562"/>
          </a:xfrm>
        </p:spPr>
        <p:txBody>
          <a:bodyPr>
            <a:normAutofit fontScale="90000"/>
          </a:bodyPr>
          <a:lstStyle/>
          <a:p>
            <a:endParaRPr lang="en-US" dirty="0"/>
          </a:p>
        </p:txBody>
      </p:sp>
      <p:sp>
        <p:nvSpPr>
          <p:cNvPr id="3" name="Content Placeholder 2"/>
          <p:cNvSpPr>
            <a:spLocks noGrp="1"/>
          </p:cNvSpPr>
          <p:nvPr>
            <p:ph idx="1"/>
          </p:nvPr>
        </p:nvSpPr>
        <p:spPr>
          <a:solidFill>
            <a:schemeClr val="accent6">
              <a:lumMod val="75000"/>
            </a:schemeClr>
          </a:solidFill>
        </p:spPr>
        <p:txBody>
          <a:bodyPr>
            <a:noAutofit/>
          </a:bodyPr>
          <a:lstStyle/>
          <a:p>
            <a:pPr algn="just"/>
            <a:r>
              <a:rPr lang="en-US" sz="3000" b="1" dirty="0" smtClean="0">
                <a:solidFill>
                  <a:srgbClr val="66FFFF"/>
                </a:solidFill>
              </a:rPr>
              <a:t>National  tribunals  for  act  violating  the  fundamental   rights   granted  to  him  by  the  constitution   or  by  law.</a:t>
            </a:r>
          </a:p>
          <a:p>
            <a:pPr algn="just"/>
            <a:r>
              <a:rPr lang="en-US" sz="3000" b="1" dirty="0" smtClean="0">
                <a:solidFill>
                  <a:srgbClr val="66FFFF"/>
                </a:solidFill>
              </a:rPr>
              <a:t>Article  9 :  No  one  shall be  subjected  too  arbitrary   arrest,  detention  or  exile.</a:t>
            </a:r>
          </a:p>
          <a:p>
            <a:pPr algn="just"/>
            <a:r>
              <a:rPr lang="en-US" sz="3000" b="1" dirty="0" smtClean="0">
                <a:solidFill>
                  <a:srgbClr val="66FFFF"/>
                </a:solidFill>
              </a:rPr>
              <a:t>Article  10 :  Everyone  is  entitled  in  full  equality   to  a   fair  and  public   hearing  by  an  independent  and  impartial  tribunal.</a:t>
            </a:r>
            <a:endParaRPr lang="en-US" sz="3000" b="1" dirty="0">
              <a:solidFill>
                <a:srgbClr val="66FFFF"/>
              </a:solidFill>
            </a:endParaRPr>
          </a:p>
        </p:txBody>
      </p:sp>
    </p:spTree>
  </p:cSld>
  <p:clrMapOvr>
    <a:masterClrMapping/>
  </p:clrMapOvr>
  <p:transition>
    <p:dissolve/>
    <p:sndAc>
      <p:stSnd>
        <p:snd r:embed="rId2" name="chimes.wav" builtIn="1"/>
      </p:stSnd>
    </p:sndAc>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563562"/>
          </a:xfrm>
        </p:spPr>
        <p:txBody>
          <a:bodyPr>
            <a:normAutofit fontScale="90000"/>
          </a:bodyPr>
          <a:lstStyle/>
          <a:p>
            <a:endParaRPr lang="en-US" dirty="0"/>
          </a:p>
        </p:txBody>
      </p:sp>
      <p:sp>
        <p:nvSpPr>
          <p:cNvPr id="3" name="Content Placeholder 2"/>
          <p:cNvSpPr>
            <a:spLocks noGrp="1"/>
          </p:cNvSpPr>
          <p:nvPr>
            <p:ph idx="1"/>
          </p:nvPr>
        </p:nvSpPr>
        <p:spPr>
          <a:ln/>
        </p:spPr>
        <p:style>
          <a:lnRef idx="3">
            <a:schemeClr val="lt1"/>
          </a:lnRef>
          <a:fillRef idx="1">
            <a:schemeClr val="dk1"/>
          </a:fillRef>
          <a:effectRef idx="1">
            <a:schemeClr val="dk1"/>
          </a:effectRef>
          <a:fontRef idx="minor">
            <a:schemeClr val="lt1"/>
          </a:fontRef>
        </p:style>
        <p:txBody>
          <a:bodyPr>
            <a:noAutofit/>
          </a:bodyPr>
          <a:lstStyle/>
          <a:p>
            <a:pPr algn="just"/>
            <a:r>
              <a:rPr lang="en-US" sz="2700" b="1" dirty="0" smtClean="0">
                <a:solidFill>
                  <a:srgbClr val="FF3399"/>
                </a:solidFill>
              </a:rPr>
              <a:t>As  an  organ  of  the  state,  the   judiciary  plays  a  crucial  role  in  the  functioning  of  India’s   democracy.</a:t>
            </a:r>
          </a:p>
          <a:p>
            <a:pPr algn="just"/>
            <a:r>
              <a:rPr lang="en-US" sz="2700" b="1" dirty="0" smtClean="0">
                <a:solidFill>
                  <a:srgbClr val="FF3399"/>
                </a:solidFill>
              </a:rPr>
              <a:t>It  can  play  this  role  only  because  it  is  independent.</a:t>
            </a:r>
          </a:p>
          <a:p>
            <a:pPr algn="just"/>
            <a:r>
              <a:rPr lang="en-US" sz="2700" b="1" dirty="0" smtClean="0">
                <a:solidFill>
                  <a:srgbClr val="FF3399"/>
                </a:solidFill>
              </a:rPr>
              <a:t>But  do  you  know  what  does  an  “independent  judiciary” mean ? We  will learn  about  it  but  before  learning  we  have  a   small  question: is  there  any  connection  between  the   court  in your  area  and  the  supreme  court  in  New Delhi ?  </a:t>
            </a:r>
            <a:endParaRPr lang="en-US" sz="2700" b="1" dirty="0">
              <a:solidFill>
                <a:srgbClr val="FF3399"/>
              </a:solidFill>
            </a:endParaRPr>
          </a:p>
        </p:txBody>
      </p:sp>
    </p:spTree>
  </p:cSld>
  <p:clrMapOvr>
    <a:masterClrMapping/>
  </p:clrMapOvr>
  <p:transition>
    <p:dissolve/>
    <p:sndAc>
      <p:stSnd>
        <p:snd r:embed="rId2" name="chimes.wav" builtIn="1"/>
      </p:stSnd>
    </p:sndAc>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endParaRPr lang="en-US" dirty="0"/>
          </a:p>
        </p:txBody>
      </p:sp>
      <p:sp>
        <p:nvSpPr>
          <p:cNvPr id="3" name="Content Placeholder 2"/>
          <p:cNvSpPr>
            <a:spLocks noGrp="1"/>
          </p:cNvSpPr>
          <p:nvPr>
            <p:ph idx="1"/>
          </p:nvPr>
        </p:nvSpPr>
        <p:spPr>
          <a:blipFill>
            <a:blip r:embed="rId3"/>
            <a:tile tx="0" ty="0" sx="100000" sy="100000" flip="none" algn="tl"/>
          </a:blipFill>
        </p:spPr>
        <p:txBody>
          <a:bodyPr>
            <a:normAutofit/>
          </a:bodyPr>
          <a:lstStyle/>
          <a:p>
            <a:pPr algn="just"/>
            <a:r>
              <a:rPr lang="en-US" sz="3200" dirty="0" smtClean="0">
                <a:solidFill>
                  <a:srgbClr val="CC00CC"/>
                </a:solidFill>
              </a:rPr>
              <a:t>The   Indian  Constution  also  envisages  a  secular  state. </a:t>
            </a:r>
          </a:p>
          <a:p>
            <a:pPr algn="just"/>
            <a:r>
              <a:rPr lang="en-US" sz="3200" dirty="0" smtClean="0">
                <a:solidFill>
                  <a:srgbClr val="CC00CC"/>
                </a:solidFill>
              </a:rPr>
              <a:t>  It ,  therefore  guarantees  freedoms  of  religion  in  Articles 25  to  28  to  all  persons,  whether  they belong  to  minority community  or  majority  community.</a:t>
            </a:r>
          </a:p>
          <a:p>
            <a:pPr algn="just"/>
            <a:r>
              <a:rPr lang="en-US" sz="3200" dirty="0" smtClean="0">
                <a:solidFill>
                  <a:srgbClr val="CC00CC"/>
                </a:solidFill>
              </a:rPr>
              <a:t>The  freedom  guaranteed  in  these  includes  the  following.</a:t>
            </a:r>
            <a:endParaRPr lang="en-US" sz="3200" dirty="0">
              <a:solidFill>
                <a:srgbClr val="CC00CC"/>
              </a:solidFill>
            </a:endParaRPr>
          </a:p>
        </p:txBody>
      </p:sp>
    </p:spTree>
  </p:cSld>
  <p:clrMapOvr>
    <a:masterClrMapping/>
  </p:clrMapOvr>
  <p:transition>
    <p:dissolve/>
    <p:sndAc>
      <p:stSnd>
        <p:snd r:embed="rId2" name="chimes.wav" builtIn="1"/>
      </p:stSnd>
    </p:sndAc>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endParaRPr lang="en-US" dirty="0"/>
          </a:p>
        </p:txBody>
      </p:sp>
      <p:sp>
        <p:nvSpPr>
          <p:cNvPr id="3" name="Content Placeholder 2"/>
          <p:cNvSpPr>
            <a:spLocks noGrp="1"/>
          </p:cNvSpPr>
          <p:nvPr>
            <p:ph idx="1"/>
          </p:nvPr>
        </p:nvSpPr>
        <p:spPr>
          <a:solidFill>
            <a:srgbClr val="E74BDC"/>
          </a:solidFill>
          <a:ln>
            <a:solidFill>
              <a:srgbClr val="FFFF00"/>
            </a:solidFill>
            <a:prstDash val="solid"/>
          </a:ln>
        </p:spPr>
        <p:txBody>
          <a:bodyPr/>
          <a:lstStyle/>
          <a:p>
            <a:pPr algn="just"/>
            <a:r>
              <a:rPr lang="en-US" dirty="0" smtClean="0"/>
              <a:t>Article  25 : Freedom  of  conscience  and  free  profession,  practice  and  propagation  of religion.</a:t>
            </a:r>
          </a:p>
          <a:p>
            <a:pPr algn="just"/>
            <a:r>
              <a:rPr lang="en-US" dirty="0" smtClean="0"/>
              <a:t>Article  26 : Freedom  to  manage  religious  affairs.</a:t>
            </a:r>
          </a:p>
          <a:p>
            <a:pPr algn="just"/>
            <a:r>
              <a:rPr lang="en-US" dirty="0" smtClean="0"/>
              <a:t>Article  27 : Freedom  from  taxation  for  promotion  of  any  particular  religion.</a:t>
            </a:r>
          </a:p>
          <a:p>
            <a:pPr algn="just"/>
            <a:r>
              <a:rPr lang="en-US" dirty="0" smtClean="0"/>
              <a:t>Article  28 : Freedom  from  compulsory  religious  worship  or  attendance  at  religious  instructions  in  educational  institutions.</a:t>
            </a:r>
          </a:p>
          <a:p>
            <a:endParaRPr lang="en-US" dirty="0"/>
          </a:p>
        </p:txBody>
      </p:sp>
    </p:spTree>
  </p:cSld>
  <p:clrMapOvr>
    <a:masterClrMapping/>
  </p:clrMapOvr>
  <p:transition>
    <p:dissolve/>
    <p:sndAc>
      <p:stSnd>
        <p:snd r:embed="rId2" name="chimes.wav" builtIn="1"/>
      </p:stSnd>
    </p:sndAc>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7772400" cy="762000"/>
          </a:xfrm>
        </p:spPr>
        <p:style>
          <a:lnRef idx="2">
            <a:schemeClr val="accent4">
              <a:shade val="50000"/>
            </a:schemeClr>
          </a:lnRef>
          <a:fillRef idx="1">
            <a:schemeClr val="accent4"/>
          </a:fillRef>
          <a:effectRef idx="0">
            <a:schemeClr val="accent4"/>
          </a:effectRef>
          <a:fontRef idx="minor">
            <a:schemeClr val="lt1"/>
          </a:fontRef>
        </p:style>
        <p:txBody>
          <a:bodyPr>
            <a:normAutofit fontScale="90000"/>
          </a:bodyPr>
          <a:lstStyle/>
          <a:p>
            <a:r>
              <a:rPr lang="en-US" sz="4000" b="1" dirty="0" smtClean="0">
                <a:solidFill>
                  <a:srgbClr val="FFFF00"/>
                </a:solidFill>
              </a:rPr>
              <a:t>Justice  delayed  is  justice  denied</a:t>
            </a:r>
            <a:endParaRPr lang="en-US" sz="4000" b="1" dirty="0">
              <a:solidFill>
                <a:srgbClr val="FFFF00"/>
              </a:solidFill>
            </a:endParaRPr>
          </a:p>
        </p:txBody>
      </p:sp>
      <p:sp>
        <p:nvSpPr>
          <p:cNvPr id="3" name="Content Placeholder 2"/>
          <p:cNvSpPr>
            <a:spLocks noGrp="1"/>
          </p:cNvSpPr>
          <p:nvPr>
            <p:ph idx="1"/>
          </p:nvPr>
        </p:nvSpPr>
        <p:spPr/>
        <p:style>
          <a:lnRef idx="3">
            <a:schemeClr val="lt1"/>
          </a:lnRef>
          <a:fillRef idx="1">
            <a:schemeClr val="accent1"/>
          </a:fillRef>
          <a:effectRef idx="1">
            <a:schemeClr val="accent1"/>
          </a:effectRef>
          <a:fontRef idx="minor">
            <a:schemeClr val="lt1"/>
          </a:fontRef>
        </p:style>
        <p:txBody>
          <a:bodyPr>
            <a:noAutofit/>
          </a:bodyPr>
          <a:lstStyle/>
          <a:p>
            <a:pPr algn="just"/>
            <a:r>
              <a:rPr lang="en-US" sz="3000" b="1" dirty="0" smtClean="0">
                <a:solidFill>
                  <a:srgbClr val="3931E3"/>
                </a:solidFill>
              </a:rPr>
              <a:t>This  phrase   “justice  delayed  is  justice  denied”  is  often  used    to   characterise  this  extended  time  period  that  courts  take.</a:t>
            </a:r>
          </a:p>
          <a:p>
            <a:pPr algn="just"/>
            <a:r>
              <a:rPr lang="en-US" sz="3000" b="1" dirty="0" smtClean="0">
                <a:solidFill>
                  <a:srgbClr val="3931E3"/>
                </a:solidFill>
              </a:rPr>
              <a:t>There  is  no  denying  that  the  judiciary  has  played  a  crucial   role  in  democratic  India,  serving    as  a   check  on  the  powers  of  the  executive  and  the  legislature  as  well  as  in  protecting   the  Fundamental  Rights  of  citizens.</a:t>
            </a:r>
            <a:endParaRPr lang="en-US" sz="3000" b="1" dirty="0">
              <a:solidFill>
                <a:srgbClr val="3931E3"/>
              </a:solidFill>
            </a:endParaRPr>
          </a:p>
        </p:txBody>
      </p:sp>
    </p:spTree>
  </p:cSld>
  <p:clrMapOvr>
    <a:masterClrMapping/>
  </p:clrMapOvr>
  <p:transition>
    <p:dissolve/>
    <p:sndAc>
      <p:stSnd>
        <p:snd r:embed="rId2" name="chimes.wav" builtIn="1"/>
      </p:stSnd>
    </p:sndAc>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487362"/>
          </a:xfrm>
        </p:spPr>
        <p:txBody>
          <a:bodyPr>
            <a:normAutofit fontScale="90000"/>
          </a:bodyPr>
          <a:lstStyle/>
          <a:p>
            <a:endParaRPr lang="en-US" dirty="0">
              <a:solidFill>
                <a:srgbClr val="3931E3"/>
              </a:solidFill>
            </a:endParaRPr>
          </a:p>
        </p:txBody>
      </p:sp>
      <p:sp>
        <p:nvSpPr>
          <p:cNvPr id="3" name="Content Placeholder 2"/>
          <p:cNvSpPr>
            <a:spLocks noGrp="1"/>
          </p:cNvSpPr>
          <p:nvPr>
            <p:ph idx="1"/>
          </p:nvPr>
        </p:nvSpPr>
        <p:spPr/>
        <p:style>
          <a:lnRef idx="2">
            <a:schemeClr val="dk1">
              <a:shade val="50000"/>
            </a:schemeClr>
          </a:lnRef>
          <a:fillRef idx="1">
            <a:schemeClr val="dk1"/>
          </a:fillRef>
          <a:effectRef idx="0">
            <a:schemeClr val="dk1"/>
          </a:effectRef>
          <a:fontRef idx="minor">
            <a:schemeClr val="lt1"/>
          </a:fontRef>
        </p:style>
        <p:txBody>
          <a:bodyPr>
            <a:noAutofit/>
          </a:bodyPr>
          <a:lstStyle/>
          <a:p>
            <a:pPr algn="just"/>
            <a:r>
              <a:rPr lang="en-US" sz="2700" b="1" dirty="0" smtClean="0"/>
              <a:t>The  members  of  the  Constituent  Assembly  had  quite  correctly  envisioned   a  system  of  courts   with  an  independent  judiciary  as  a  key  feature  of   our  democracy.</a:t>
            </a:r>
          </a:p>
          <a:p>
            <a:pPr algn="just"/>
            <a:r>
              <a:rPr lang="en-US" sz="2700" b="1" dirty="0" smtClean="0"/>
              <a:t>In  a  speech  made  on  26</a:t>
            </a:r>
            <a:r>
              <a:rPr lang="en-US" sz="2700" b="1" baseline="30000" dirty="0" smtClean="0"/>
              <a:t>th</a:t>
            </a:r>
            <a:r>
              <a:rPr lang="en-US" sz="2700" b="1" dirty="0" smtClean="0"/>
              <a:t> November  2007, the   Chief  Justice  of  India  K.G. Balakrishnan  noted  that,  “The  India  judiciary  consists  of  one  Supreme  court  with  26 judges, 21 high court  with  a  sanctioned  strength of  725  judges.</a:t>
            </a:r>
            <a:endParaRPr lang="en-US" sz="2700" b="1" dirty="0"/>
          </a:p>
        </p:txBody>
      </p:sp>
    </p:spTree>
  </p:cSld>
  <p:clrMapOvr>
    <a:masterClrMapping/>
  </p:clrMapOvr>
  <p:transition>
    <p:dissolve/>
    <p:sndAc>
      <p:stSnd>
        <p:snd r:embed="rId2" name="chimes.wav" builtIn="1"/>
      </p:stSnd>
    </p:sndAc>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715962"/>
          </a:xfrm>
        </p:spPr>
        <p:style>
          <a:lnRef idx="2">
            <a:schemeClr val="accent5"/>
          </a:lnRef>
          <a:fillRef idx="1">
            <a:schemeClr val="lt1"/>
          </a:fillRef>
          <a:effectRef idx="0">
            <a:schemeClr val="accent5"/>
          </a:effectRef>
          <a:fontRef idx="minor">
            <a:schemeClr val="dk1"/>
          </a:fontRef>
        </p:style>
        <p:txBody>
          <a:bodyPr>
            <a:noAutofit/>
          </a:bodyPr>
          <a:lstStyle/>
          <a:p>
            <a:r>
              <a:rPr lang="en-US" sz="3200" dirty="0" smtClean="0">
                <a:solidFill>
                  <a:srgbClr val="DF4545"/>
                </a:solidFill>
              </a:rPr>
              <a:t>Story of  justice delayed is justice denied</a:t>
            </a:r>
            <a:endParaRPr lang="en-US" sz="3200" dirty="0">
              <a:solidFill>
                <a:srgbClr val="DF4545"/>
              </a:solidFill>
            </a:endParaRPr>
          </a:p>
        </p:txBody>
      </p:sp>
      <p:sp>
        <p:nvSpPr>
          <p:cNvPr id="3" name="Content Placeholder 2"/>
          <p:cNvSpPr>
            <a:spLocks noGrp="1"/>
          </p:cNvSpPr>
          <p:nvPr>
            <p:ph idx="1"/>
          </p:nvPr>
        </p:nvSpPr>
        <p:spPr/>
        <p:style>
          <a:lnRef idx="1">
            <a:schemeClr val="accent2"/>
          </a:lnRef>
          <a:fillRef idx="3">
            <a:schemeClr val="accent2"/>
          </a:fillRef>
          <a:effectRef idx="2">
            <a:schemeClr val="accent2"/>
          </a:effectRef>
          <a:fontRef idx="minor">
            <a:schemeClr val="lt1"/>
          </a:fontRef>
        </p:style>
        <p:txBody>
          <a:bodyPr>
            <a:noAutofit/>
          </a:bodyPr>
          <a:lstStyle/>
          <a:p>
            <a:pPr algn="just"/>
            <a:r>
              <a:rPr lang="en-US" sz="2800" b="1" dirty="0" smtClean="0">
                <a:solidFill>
                  <a:srgbClr val="002060"/>
                </a:solidFill>
              </a:rPr>
              <a:t>Mohan  was  the  only  bread  owner  in  his  family.</a:t>
            </a:r>
          </a:p>
          <a:p>
            <a:pPr algn="just"/>
            <a:r>
              <a:rPr lang="en-US" sz="2800" b="1" dirty="0" smtClean="0">
                <a:solidFill>
                  <a:srgbClr val="002060"/>
                </a:solidFill>
              </a:rPr>
              <a:t>He  was  killed  in  an  accident  leaving  behind  his   widow  and  two  daughters  in  1980.</a:t>
            </a:r>
          </a:p>
          <a:p>
            <a:pPr algn="just"/>
            <a:r>
              <a:rPr lang="en-US" sz="2800" b="1" dirty="0" smtClean="0">
                <a:solidFill>
                  <a:srgbClr val="002060"/>
                </a:solidFill>
              </a:rPr>
              <a:t>His  widow  filed  a  case  for   compensation  and  a  job  on  compassionate  ground.</a:t>
            </a:r>
          </a:p>
          <a:p>
            <a:pPr algn="just"/>
            <a:r>
              <a:rPr lang="en-US" sz="2800" b="1" dirty="0" smtClean="0">
                <a:solidFill>
                  <a:srgbClr val="002060"/>
                </a:solidFill>
              </a:rPr>
              <a:t>The  court  lingered  on  the  case  for  more  than  28  years.</a:t>
            </a:r>
          </a:p>
        </p:txBody>
      </p:sp>
    </p:spTree>
  </p:cSld>
  <p:clrMapOvr>
    <a:masterClrMapping/>
  </p:clrMapOvr>
  <p:transition>
    <p:dissolve/>
    <p:sndAc>
      <p:stSnd>
        <p:snd r:embed="rId2" name="chimes.wav" builtIn="1"/>
      </p:stSnd>
    </p:sndAc>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563562"/>
          </a:xfrm>
        </p:spPr>
        <p:txBody>
          <a:bodyPr>
            <a:normAutofit fontScale="90000"/>
          </a:bodyPr>
          <a:lstStyle/>
          <a:p>
            <a:endParaRPr lang="en-US" dirty="0"/>
          </a:p>
        </p:txBody>
      </p:sp>
      <p:sp>
        <p:nvSpPr>
          <p:cNvPr id="3" name="Content Placeholder 2"/>
          <p:cNvSpPr>
            <a:spLocks noGrp="1"/>
          </p:cNvSpPr>
          <p:nvPr>
            <p:ph idx="1"/>
          </p:nvPr>
        </p:nvSpPr>
        <p:spPr>
          <a:xfrm>
            <a:off x="457200" y="1524000"/>
            <a:ext cx="8229600" cy="4525963"/>
          </a:xfrm>
          <a:blipFill>
            <a:blip r:embed="rId3"/>
            <a:tile tx="0" ty="0" sx="100000" sy="100000" flip="none" algn="tl"/>
          </a:blipFill>
        </p:spPr>
        <p:style>
          <a:lnRef idx="0">
            <a:schemeClr val="accent4"/>
          </a:lnRef>
          <a:fillRef idx="3">
            <a:schemeClr val="accent4"/>
          </a:fillRef>
          <a:effectRef idx="3">
            <a:schemeClr val="accent4"/>
          </a:effectRef>
          <a:fontRef idx="minor">
            <a:schemeClr val="lt1"/>
          </a:fontRef>
        </p:style>
        <p:txBody>
          <a:bodyPr>
            <a:normAutofit/>
          </a:bodyPr>
          <a:lstStyle/>
          <a:p>
            <a:pPr algn="just"/>
            <a:r>
              <a:rPr lang="en-US" sz="3200" b="1" dirty="0" smtClean="0">
                <a:solidFill>
                  <a:srgbClr val="FFFF00"/>
                </a:solidFill>
              </a:rPr>
              <a:t>She   worked  on  the  fields  and  her  daughters   worked  as  maid  or  domestic  helpers.</a:t>
            </a:r>
          </a:p>
          <a:p>
            <a:pPr algn="just"/>
            <a:r>
              <a:rPr lang="en-US" sz="3200" b="1" dirty="0" smtClean="0">
                <a:solidFill>
                  <a:srgbClr val="FFFF00"/>
                </a:solidFill>
              </a:rPr>
              <a:t>With  her  hard  work  she  was  able  to  earn  her  livelihood .</a:t>
            </a:r>
          </a:p>
          <a:p>
            <a:pPr algn="just"/>
            <a:r>
              <a:rPr lang="en-US" sz="3200" b="1" dirty="0" smtClean="0">
                <a:solidFill>
                  <a:srgbClr val="FFFF00"/>
                </a:solidFill>
              </a:rPr>
              <a:t>She  borrowed  money  from  the  landlord  and  got  her  daughters  married  to  poor  grooms.</a:t>
            </a:r>
            <a:endParaRPr lang="en-US" sz="3200" b="1" dirty="0">
              <a:solidFill>
                <a:srgbClr val="FFFF00"/>
              </a:solidFill>
            </a:endParaRPr>
          </a:p>
        </p:txBody>
      </p:sp>
    </p:spTree>
  </p:cSld>
  <p:clrMapOvr>
    <a:masterClrMapping/>
  </p:clrMapOvr>
  <p:transition>
    <p:dissolve/>
    <p:sndAc>
      <p:stSnd>
        <p:snd r:embed="rId2" name="chimes.wav" builtIn="1"/>
      </p:stSnd>
    </p:sndAc>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487362"/>
          </a:xfrm>
        </p:spPr>
        <p:txBody>
          <a:bodyPr>
            <a:normAutofit fontScale="90000"/>
          </a:bodyPr>
          <a:lstStyle/>
          <a:p>
            <a:endParaRPr lang="en-US" dirty="0"/>
          </a:p>
        </p:txBody>
      </p:sp>
      <p:sp>
        <p:nvSpPr>
          <p:cNvPr id="3" name="Content Placeholder 2"/>
          <p:cNvSpPr>
            <a:spLocks noGrp="1"/>
          </p:cNvSpPr>
          <p:nvPr>
            <p:ph idx="1"/>
          </p:nvPr>
        </p:nvSpPr>
        <p:spPr>
          <a:blipFill>
            <a:blip r:embed="rId3"/>
            <a:tile tx="0" ty="0" sx="100000" sy="100000" flip="none" algn="tl"/>
          </a:blipFill>
        </p:spPr>
        <p:txBody>
          <a:bodyPr>
            <a:normAutofit lnSpcReduction="10000"/>
          </a:bodyPr>
          <a:lstStyle/>
          <a:p>
            <a:pPr algn="just"/>
            <a:r>
              <a:rPr lang="en-US" sz="3200" b="1" dirty="0" smtClean="0">
                <a:solidFill>
                  <a:srgbClr val="E74BDC"/>
                </a:solidFill>
              </a:rPr>
              <a:t>The  case  was  decided  and  a  compensation  of    Rs 5 lakh   was   awarded  to   her.</a:t>
            </a:r>
          </a:p>
          <a:p>
            <a:pPr algn="just"/>
            <a:r>
              <a:rPr lang="en-US" sz="3200" b="1" dirty="0" smtClean="0">
                <a:solidFill>
                  <a:srgbClr val="E74BDC"/>
                </a:solidFill>
              </a:rPr>
              <a:t>Now  this  money   does  not   have  any  value  for  the  widow.</a:t>
            </a:r>
          </a:p>
          <a:p>
            <a:pPr algn="just"/>
            <a:r>
              <a:rPr lang="en-US" sz="3200" b="1" dirty="0" smtClean="0">
                <a:solidFill>
                  <a:srgbClr val="E74BDC"/>
                </a:solidFill>
              </a:rPr>
              <a:t>Justice   has   been  delayed   for  28  years.</a:t>
            </a:r>
          </a:p>
          <a:p>
            <a:pPr algn="just"/>
            <a:r>
              <a:rPr lang="en-US" sz="3200" b="1" dirty="0" smtClean="0">
                <a:solidFill>
                  <a:srgbClr val="E74BDC"/>
                </a:solidFill>
              </a:rPr>
              <a:t>Hence,   it   is   rightly  said  that  justice  delayed  is  justice  denied.</a:t>
            </a:r>
            <a:endParaRPr lang="en-US" sz="3200" b="1" dirty="0">
              <a:solidFill>
                <a:srgbClr val="E74BDC"/>
              </a:solidFill>
            </a:endParaRPr>
          </a:p>
        </p:txBody>
      </p:sp>
    </p:spTree>
  </p:cSld>
  <p:clrMapOvr>
    <a:masterClrMapping/>
  </p:clrMapOvr>
  <p:transition>
    <p:dissolve/>
    <p:sndAc>
      <p:stSnd>
        <p:snd r:embed="rId2" name="chimes.wav" builtIn="1"/>
      </p:stSnd>
    </p:sndAc>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914400"/>
          </a:xfrm>
          <a:blipFill>
            <a:blip r:embed="rId3"/>
            <a:tile tx="0" ty="0" sx="100000" sy="100000" flip="none" algn="tl"/>
          </a:blipFill>
        </p:spPr>
        <p:txBody>
          <a:bodyPr/>
          <a:lstStyle/>
          <a:p>
            <a:r>
              <a:rPr lang="en-US" b="1" dirty="0" smtClean="0"/>
              <a:t>Appellate  system </a:t>
            </a:r>
            <a:endParaRPr lang="en-US" b="1" dirty="0"/>
          </a:p>
        </p:txBody>
      </p:sp>
      <p:sp>
        <p:nvSpPr>
          <p:cNvPr id="3" name="Content Placeholder 2"/>
          <p:cNvSpPr>
            <a:spLocks noGrp="1"/>
          </p:cNvSpPr>
          <p:nvPr>
            <p:ph idx="1"/>
          </p:nvPr>
        </p:nvSpPr>
        <p:spPr>
          <a:blipFill>
            <a:blip r:embed="rId4"/>
            <a:tile tx="0" ty="0" sx="100000" sy="100000" flip="none" algn="tl"/>
          </a:blipFill>
        </p:spPr>
        <p:style>
          <a:lnRef idx="1">
            <a:schemeClr val="accent5"/>
          </a:lnRef>
          <a:fillRef idx="3">
            <a:schemeClr val="accent5"/>
          </a:fillRef>
          <a:effectRef idx="2">
            <a:schemeClr val="accent5"/>
          </a:effectRef>
          <a:fontRef idx="minor">
            <a:schemeClr val="lt1"/>
          </a:fontRef>
        </p:style>
        <p:txBody>
          <a:bodyPr>
            <a:normAutofit lnSpcReduction="10000"/>
          </a:bodyPr>
          <a:lstStyle/>
          <a:p>
            <a:pPr algn="just"/>
            <a:r>
              <a:rPr lang="en-US" sz="2800" b="1" dirty="0" smtClean="0">
                <a:solidFill>
                  <a:srgbClr val="66FFFF"/>
                </a:solidFill>
              </a:rPr>
              <a:t>Appellate  system  is  the  judicial  system  through  which  an  appeal  is  made  in  the  higher  court  against  the  judgment  of  the  lower  court.</a:t>
            </a:r>
          </a:p>
          <a:p>
            <a:pPr algn="just"/>
            <a:r>
              <a:rPr lang="en-US" sz="2800" b="1" dirty="0" smtClean="0">
                <a:solidFill>
                  <a:srgbClr val="66FFFF"/>
                </a:solidFill>
              </a:rPr>
              <a:t>In  the  appellate  system   the  judgment   of  the  lower  court   can  be  reviewed,  up  held  in   struck  down  by  the    higher   court.</a:t>
            </a:r>
          </a:p>
          <a:p>
            <a:pPr algn="just"/>
            <a:r>
              <a:rPr lang="en-US" sz="2800" b="1" dirty="0" smtClean="0">
                <a:solidFill>
                  <a:srgbClr val="66FFFF"/>
                </a:solidFill>
              </a:rPr>
              <a:t>Example : a  case  about  State(Delhi administration)  Vs. Laxman  Kumar  and  others  (1985)  from  the  lower  court   to  the  supreme  court.</a:t>
            </a:r>
            <a:endParaRPr lang="en-US" sz="2800" b="1" dirty="0">
              <a:solidFill>
                <a:srgbClr val="66FFFF"/>
              </a:solidFill>
            </a:endParaRPr>
          </a:p>
        </p:txBody>
      </p:sp>
    </p:spTree>
  </p:cSld>
  <p:clrMapOvr>
    <a:masterClrMapping/>
  </p:clrMapOvr>
  <p:transition>
    <p:dissolve/>
    <p:sndAc>
      <p:stSnd>
        <p:snd r:embed="rId2" name="chimes.wav" builtIn="1"/>
      </p:stSnd>
    </p:sndAc>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715962"/>
          </a:xfrm>
        </p:spPr>
        <p:style>
          <a:lnRef idx="2">
            <a:schemeClr val="dk1">
              <a:shade val="50000"/>
            </a:schemeClr>
          </a:lnRef>
          <a:fillRef idx="1">
            <a:schemeClr val="dk1"/>
          </a:fillRef>
          <a:effectRef idx="0">
            <a:schemeClr val="dk1"/>
          </a:effectRef>
          <a:fontRef idx="minor">
            <a:schemeClr val="lt1"/>
          </a:fontRef>
        </p:style>
        <p:txBody>
          <a:bodyPr>
            <a:normAutofit fontScale="90000"/>
          </a:bodyPr>
          <a:lstStyle/>
          <a:p>
            <a:r>
              <a:rPr lang="en-US" b="1" dirty="0" smtClean="0">
                <a:solidFill>
                  <a:schemeClr val="accent2">
                    <a:lumMod val="60000"/>
                    <a:lumOff val="40000"/>
                  </a:schemeClr>
                </a:solidFill>
              </a:rPr>
              <a:t>Conclusion </a:t>
            </a:r>
            <a:endParaRPr lang="en-US" b="1" dirty="0">
              <a:solidFill>
                <a:schemeClr val="accent2">
                  <a:lumMod val="60000"/>
                  <a:lumOff val="40000"/>
                </a:schemeClr>
              </a:solidFill>
            </a:endParaRPr>
          </a:p>
        </p:txBody>
      </p:sp>
      <p:sp>
        <p:nvSpPr>
          <p:cNvPr id="3" name="Content Placeholder 2"/>
          <p:cNvSpPr>
            <a:spLocks noGrp="1"/>
          </p:cNvSpPr>
          <p:nvPr>
            <p:ph idx="1"/>
          </p:nvPr>
        </p:nvSpPr>
        <p:spPr/>
        <p:txBody>
          <a:bodyPr/>
          <a:lstStyle/>
          <a:p>
            <a:r>
              <a:rPr lang="en-US" dirty="0" smtClean="0"/>
              <a:t>The above slide show clearly indicates the significant role played by the judiciary.</a:t>
            </a:r>
          </a:p>
          <a:p>
            <a:r>
              <a:rPr lang="en-US" dirty="0" smtClean="0"/>
              <a:t>It not only decides the civil and criminal cases but also plays an adjudicatory role in guiding the  executive and legislature.</a:t>
            </a:r>
          </a:p>
          <a:p>
            <a:r>
              <a:rPr lang="en-US" dirty="0" smtClean="0"/>
              <a:t>At times judiciary lays down the legal rules according to the necessity of the society, if no legislation is made by the executive to guide the executive and people in discharging their obligations constitutionally. </a:t>
            </a:r>
          </a:p>
          <a:p>
            <a:endParaRPr lang="en-US" dirty="0"/>
          </a:p>
        </p:txBody>
      </p:sp>
    </p:spTree>
  </p:cSld>
  <p:clrMapOvr>
    <a:masterClrMapping/>
  </p:clrMapOvr>
  <p:transition>
    <p:dissolve/>
    <p:sndAc>
      <p:stSnd>
        <p:snd r:embed="rId3" name="chimes.wav" builtIn="1"/>
      </p:stSnd>
    </p:sndAc>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534400" cy="609600"/>
          </a:xfrm>
        </p:spPr>
        <p:style>
          <a:lnRef idx="2">
            <a:schemeClr val="accent6">
              <a:shade val="50000"/>
            </a:schemeClr>
          </a:lnRef>
          <a:fillRef idx="1">
            <a:schemeClr val="accent6"/>
          </a:fillRef>
          <a:effectRef idx="0">
            <a:schemeClr val="accent6"/>
          </a:effectRef>
          <a:fontRef idx="minor">
            <a:schemeClr val="lt1"/>
          </a:fontRef>
        </p:style>
        <p:txBody>
          <a:bodyPr>
            <a:noAutofit/>
          </a:bodyPr>
          <a:lstStyle/>
          <a:p>
            <a:r>
              <a:rPr lang="en-US" sz="2800" b="1" dirty="0" smtClean="0">
                <a:solidFill>
                  <a:srgbClr val="FFFF00"/>
                </a:solidFill>
              </a:rPr>
              <a:t>Picture of Hierarchy of Indian Judicial  System</a:t>
            </a:r>
            <a:endParaRPr lang="en-US" sz="2800" b="1" dirty="0">
              <a:solidFill>
                <a:srgbClr val="FFFF00"/>
              </a:solidFill>
            </a:endParaRPr>
          </a:p>
        </p:txBody>
      </p:sp>
      <p:pic>
        <p:nvPicPr>
          <p:cNvPr id="4" name="Content Placeholder 3" descr="http://www.nyulawglobal.org/globalex/India_Legal_Research_files/image001.gif"/>
          <p:cNvPicPr>
            <a:picLocks noGrp="1"/>
          </p:cNvPicPr>
          <p:nvPr>
            <p:ph idx="1"/>
          </p:nvPr>
        </p:nvPicPr>
        <p:blipFill>
          <a:blip r:embed="rId3"/>
          <a:stretch>
            <a:fillRect/>
          </a:stretch>
        </p:blipFill>
        <p:spPr bwMode="auto">
          <a:xfrm>
            <a:off x="304800" y="1600200"/>
            <a:ext cx="8382000" cy="4571999"/>
          </a:xfrm>
          <a:prstGeom prst="rect">
            <a:avLst/>
          </a:prstGeom>
          <a:ln>
            <a:headEnd/>
            <a:tailEnd/>
          </a:ln>
        </p:spPr>
        <p:style>
          <a:lnRef idx="2">
            <a:schemeClr val="accent5"/>
          </a:lnRef>
          <a:fillRef idx="1">
            <a:schemeClr val="lt1"/>
          </a:fillRef>
          <a:effectRef idx="0">
            <a:schemeClr val="accent5"/>
          </a:effectRef>
          <a:fontRef idx="minor">
            <a:schemeClr val="dk1"/>
          </a:fontRef>
        </p:style>
      </p:pic>
    </p:spTree>
  </p:cSld>
  <p:clrMapOvr>
    <a:masterClrMapping/>
  </p:clrMapOvr>
  <p:transition>
    <p:dissolve/>
    <p:sndAc>
      <p:stSnd>
        <p:snd r:embed="rId2" name="chimes.wav" builtIn="1"/>
      </p:stSnd>
    </p:sndAc>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Hierarchy  of  Indian  Judicial  System</a:t>
            </a:r>
            <a:endParaRPr lang="en-US" dirty="0"/>
          </a:p>
        </p:txBody>
      </p:sp>
      <p:sp>
        <p:nvSpPr>
          <p:cNvPr id="3" name="Content Placeholder 2"/>
          <p:cNvSpPr>
            <a:spLocks noGrp="1"/>
          </p:cNvSpPr>
          <p:nvPr>
            <p:ph idx="1"/>
          </p:nvPr>
        </p:nvSpPr>
        <p:spPr>
          <a:xfrm>
            <a:off x="457200" y="1600200"/>
            <a:ext cx="8229600" cy="4876800"/>
          </a:xfrm>
          <a:solidFill>
            <a:srgbClr val="7030A0"/>
          </a:solidFill>
        </p:spPr>
        <p:txBody>
          <a:bodyPr/>
          <a:lstStyle/>
          <a:p>
            <a:pPr marL="651510" indent="-514350">
              <a:buNone/>
            </a:pPr>
            <a:r>
              <a:rPr lang="en-US" dirty="0" smtClean="0"/>
              <a:t>1)   Supreme  court.</a:t>
            </a:r>
          </a:p>
          <a:p>
            <a:pPr marL="651510" indent="-514350">
              <a:buNone/>
            </a:pPr>
            <a:r>
              <a:rPr lang="en-US" dirty="0" smtClean="0"/>
              <a:t>2)   High   court.</a:t>
            </a:r>
          </a:p>
          <a:p>
            <a:pPr marL="651510" indent="-514350">
              <a:buNone/>
            </a:pPr>
            <a:r>
              <a:rPr lang="en-US" dirty="0" smtClean="0"/>
              <a:t>3)   Sub- ordinate  at  district  level.</a:t>
            </a:r>
          </a:p>
          <a:p>
            <a:pPr marL="651510" indent="-514350">
              <a:buNone/>
            </a:pPr>
            <a:r>
              <a:rPr lang="en-US" dirty="0" smtClean="0"/>
              <a:t>4)   Civil  court.</a:t>
            </a:r>
          </a:p>
          <a:p>
            <a:pPr marL="651510" indent="-514350">
              <a:buNone/>
            </a:pPr>
            <a:r>
              <a:rPr lang="en-US" dirty="0" smtClean="0"/>
              <a:t>5)   Criminal  court.</a:t>
            </a:r>
          </a:p>
          <a:p>
            <a:pPr marL="651510" indent="-514350">
              <a:buNone/>
            </a:pPr>
            <a:r>
              <a:rPr lang="en-US" dirty="0" smtClean="0"/>
              <a:t>6)   Specialized  tribunals.</a:t>
            </a:r>
          </a:p>
          <a:p>
            <a:pPr marL="651510" indent="-514350">
              <a:buNone/>
            </a:pPr>
            <a:r>
              <a:rPr lang="en-US" dirty="0" smtClean="0"/>
              <a:t>7)   Services  tribunals.</a:t>
            </a:r>
          </a:p>
          <a:p>
            <a:pPr marL="651510" indent="-514350">
              <a:buNone/>
            </a:pPr>
            <a:r>
              <a:rPr lang="en-US" dirty="0" smtClean="0"/>
              <a:t>8)   Tax   tribunals.</a:t>
            </a:r>
          </a:p>
          <a:p>
            <a:pPr marL="651510" indent="-514350">
              <a:buNone/>
            </a:pPr>
            <a:r>
              <a:rPr lang="en-US" dirty="0" smtClean="0"/>
              <a:t>9)   Debts  recovery  tribunals.</a:t>
            </a:r>
            <a:endParaRPr lang="en-US" dirty="0"/>
          </a:p>
        </p:txBody>
      </p:sp>
    </p:spTree>
  </p:cSld>
  <p:clrMapOvr>
    <a:masterClrMapping/>
  </p:clrMapOvr>
  <p:transition>
    <p:dissolve/>
    <p:sndAc>
      <p:stSnd>
        <p:snd r:embed="rId2" name="chimes.wav" builtIn="1"/>
      </p:stSnd>
    </p:sndAc>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1676400"/>
            <a:ext cx="8229600" cy="1905000"/>
          </a:xfrm>
          <a:solidFill>
            <a:srgbClr val="CC00CC"/>
          </a:solidFill>
        </p:spPr>
        <p:txBody>
          <a:bodyPr/>
          <a:lstStyle/>
          <a:p>
            <a:pPr marL="651510" indent="-514350">
              <a:buNone/>
            </a:pPr>
            <a:r>
              <a:rPr lang="en-US" dirty="0" smtClean="0"/>
              <a:t>10)   Railways  tribunals.</a:t>
            </a:r>
          </a:p>
          <a:p>
            <a:pPr marL="651510" indent="-514350">
              <a:buNone/>
            </a:pPr>
            <a:r>
              <a:rPr lang="en-US" dirty="0" smtClean="0"/>
              <a:t>11)   Consumer  courts.</a:t>
            </a:r>
          </a:p>
          <a:p>
            <a:pPr marL="651510" indent="-514350">
              <a:buNone/>
            </a:pPr>
            <a:r>
              <a:rPr lang="en-US" dirty="0" smtClean="0"/>
              <a:t>12)   Labour  courts.</a:t>
            </a:r>
            <a:endParaRPr lang="en-US" dirty="0"/>
          </a:p>
        </p:txBody>
      </p:sp>
    </p:spTree>
  </p:cSld>
  <p:clrMapOvr>
    <a:masterClrMapping/>
  </p:clrMapOvr>
  <p:transition>
    <p:dissolve/>
    <p:sndAc>
      <p:stSnd>
        <p:snd r:embed="rId2" name="chimes.wav" builtIn="1"/>
      </p:stSnd>
    </p:sndAc>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7772400" cy="762000"/>
          </a:xfrm>
          <a:solidFill>
            <a:srgbClr val="00B050"/>
          </a:solidFill>
          <a:ln>
            <a:solidFill>
              <a:schemeClr val="tx1"/>
            </a:solidFill>
          </a:ln>
        </p:spPr>
        <p:txBody>
          <a:bodyPr>
            <a:normAutofit/>
          </a:bodyPr>
          <a:lstStyle/>
          <a:p>
            <a:r>
              <a:rPr lang="en-US" sz="3600" b="1" dirty="0" smtClean="0">
                <a:solidFill>
                  <a:srgbClr val="FFFF00"/>
                </a:solidFill>
              </a:rPr>
              <a:t>Role of judiciary </a:t>
            </a:r>
            <a:endParaRPr lang="en-US" sz="3600" b="1" dirty="0">
              <a:solidFill>
                <a:srgbClr val="FFFF00"/>
              </a:solidFill>
            </a:endParaRPr>
          </a:p>
        </p:txBody>
      </p:sp>
      <p:sp>
        <p:nvSpPr>
          <p:cNvPr id="3" name="Content Placeholder 2"/>
          <p:cNvSpPr>
            <a:spLocks noGrp="1"/>
          </p:cNvSpPr>
          <p:nvPr>
            <p:ph idx="1"/>
          </p:nvPr>
        </p:nvSpPr>
        <p:spPr>
          <a:ln>
            <a:solidFill>
              <a:schemeClr val="accent2"/>
            </a:solidFill>
          </a:ln>
        </p:spPr>
        <p:style>
          <a:lnRef idx="1">
            <a:schemeClr val="accent4"/>
          </a:lnRef>
          <a:fillRef idx="3">
            <a:schemeClr val="accent4"/>
          </a:fillRef>
          <a:effectRef idx="2">
            <a:schemeClr val="accent4"/>
          </a:effectRef>
          <a:fontRef idx="minor">
            <a:schemeClr val="lt1"/>
          </a:fontRef>
        </p:style>
        <p:txBody>
          <a:bodyPr>
            <a:normAutofit/>
          </a:bodyPr>
          <a:lstStyle/>
          <a:p>
            <a:pPr marL="514350" indent="-514350" algn="just">
              <a:buNone/>
            </a:pPr>
            <a:r>
              <a:rPr lang="en-US" sz="4000" b="1" dirty="0" smtClean="0"/>
              <a:t>There  are   five  organs :</a:t>
            </a:r>
          </a:p>
          <a:p>
            <a:pPr marL="514350" indent="-514350" algn="just">
              <a:buNone/>
            </a:pPr>
            <a:r>
              <a:rPr lang="en-US" sz="4000" b="1" dirty="0" smtClean="0"/>
              <a:t>1)  Executive </a:t>
            </a:r>
          </a:p>
          <a:p>
            <a:pPr marL="514350" indent="-514350">
              <a:buAutoNum type="arabicParenR" startAt="2"/>
            </a:pPr>
            <a:r>
              <a:rPr lang="en-US" sz="4000" b="1" dirty="0" smtClean="0"/>
              <a:t>Legislature  </a:t>
            </a:r>
          </a:p>
          <a:p>
            <a:pPr marL="514350" indent="-514350">
              <a:buAutoNum type="arabicParenR" startAt="2"/>
            </a:pPr>
            <a:r>
              <a:rPr lang="en-US" sz="4000" b="1" dirty="0" smtClean="0"/>
              <a:t>Judiciary  </a:t>
            </a:r>
          </a:p>
          <a:p>
            <a:pPr marL="514350" indent="-514350">
              <a:buAutoNum type="arabicParenR" startAt="2"/>
            </a:pPr>
            <a:r>
              <a:rPr lang="en-US" sz="4000" b="1" dirty="0" smtClean="0"/>
              <a:t>Press  and  communication  </a:t>
            </a:r>
          </a:p>
          <a:p>
            <a:pPr marL="514350" indent="-514350">
              <a:buAutoNum type="arabicParenR" startAt="2"/>
            </a:pPr>
            <a:r>
              <a:rPr lang="en-US" sz="4000" b="1" dirty="0" smtClean="0"/>
              <a:t>Media.</a:t>
            </a:r>
          </a:p>
        </p:txBody>
      </p:sp>
    </p:spTree>
  </p:cSld>
  <p:clrMapOvr>
    <a:masterClrMapping/>
  </p:clrMapOvr>
  <p:transition>
    <p:dissolve/>
    <p:sndAc>
      <p:stSnd>
        <p:snd r:embed="rId2" name="chimes.wav" builtIn="1"/>
      </p:stSnd>
    </p:sndAc>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772400" cy="563562"/>
          </a:xfrm>
        </p:spPr>
        <p:txBody>
          <a:bodyPr>
            <a:normAutofit fontScale="90000"/>
          </a:bodyPr>
          <a:lstStyle/>
          <a:p>
            <a:endParaRPr lang="en-US" dirty="0"/>
          </a:p>
        </p:txBody>
      </p:sp>
      <p:sp>
        <p:nvSpPr>
          <p:cNvPr id="3" name="Content Placeholder 2"/>
          <p:cNvSpPr>
            <a:spLocks noGrp="1"/>
          </p:cNvSpPr>
          <p:nvPr>
            <p:ph idx="1"/>
          </p:nvPr>
        </p:nvSpPr>
        <p:spPr>
          <a:ln>
            <a:solidFill>
              <a:srgbClr val="1FDB9C"/>
            </a:solidFill>
          </a:ln>
        </p:spPr>
        <p:style>
          <a:lnRef idx="0">
            <a:scrgbClr r="0" g="0" b="0"/>
          </a:lnRef>
          <a:fillRef idx="1003">
            <a:schemeClr val="lt2"/>
          </a:fillRef>
          <a:effectRef idx="0">
            <a:scrgbClr r="0" g="0" b="0"/>
          </a:effectRef>
          <a:fontRef idx="major"/>
        </p:style>
        <p:txBody>
          <a:bodyPr>
            <a:normAutofit fontScale="92500" lnSpcReduction="10000"/>
          </a:bodyPr>
          <a:lstStyle/>
          <a:p>
            <a:pPr algn="just"/>
            <a:r>
              <a:rPr lang="en-US" sz="4000" b="1" dirty="0" smtClean="0">
                <a:solidFill>
                  <a:srgbClr val="002060"/>
                </a:solidFill>
              </a:rPr>
              <a:t>In   these  five  organs  there  are   three  main  organs  they  are :</a:t>
            </a:r>
          </a:p>
          <a:p>
            <a:pPr marL="514350" indent="-514350">
              <a:buAutoNum type="arabicParenR"/>
            </a:pPr>
            <a:r>
              <a:rPr lang="en-US" sz="4000" b="1" dirty="0" smtClean="0">
                <a:solidFill>
                  <a:srgbClr val="002060"/>
                </a:solidFill>
              </a:rPr>
              <a:t>Executive </a:t>
            </a:r>
          </a:p>
          <a:p>
            <a:pPr marL="514350" indent="-514350">
              <a:buAutoNum type="arabicParenR"/>
            </a:pPr>
            <a:r>
              <a:rPr lang="en-US" sz="4000" b="1" dirty="0" smtClean="0">
                <a:solidFill>
                  <a:srgbClr val="002060"/>
                </a:solidFill>
              </a:rPr>
              <a:t>Legislature </a:t>
            </a:r>
          </a:p>
          <a:p>
            <a:pPr marL="514350" indent="-514350">
              <a:buAutoNum type="arabicParenR"/>
            </a:pPr>
            <a:r>
              <a:rPr lang="en-US" sz="4000" b="1" dirty="0" smtClean="0">
                <a:solidFill>
                  <a:srgbClr val="002060"/>
                </a:solidFill>
              </a:rPr>
              <a:t>Judiciary </a:t>
            </a:r>
          </a:p>
          <a:p>
            <a:pPr marL="514350" indent="-514350" algn="just">
              <a:buNone/>
            </a:pPr>
            <a:r>
              <a:rPr lang="en-US" sz="3000" b="1" dirty="0" smtClean="0">
                <a:solidFill>
                  <a:schemeClr val="tx1">
                    <a:lumMod val="95000"/>
                  </a:schemeClr>
                </a:solidFill>
              </a:rPr>
              <a:t>4)</a:t>
            </a:r>
            <a:r>
              <a:rPr lang="en-US" sz="3000" b="1" dirty="0" smtClean="0">
                <a:solidFill>
                  <a:srgbClr val="002060"/>
                </a:solidFill>
              </a:rPr>
              <a:t> </a:t>
            </a:r>
            <a:r>
              <a:rPr lang="en-US" sz="4000" b="1" dirty="0" smtClean="0">
                <a:solidFill>
                  <a:srgbClr val="002060"/>
                </a:solidFill>
              </a:rPr>
              <a:t>But  what  is  the  meaning  of   executive  and  legislature ?  </a:t>
            </a:r>
          </a:p>
          <a:p>
            <a:pPr marL="514350" indent="-514350">
              <a:buNone/>
            </a:pPr>
            <a:endParaRPr lang="en-US" dirty="0" smtClean="0"/>
          </a:p>
        </p:txBody>
      </p:sp>
    </p:spTree>
  </p:cSld>
  <p:clrMapOvr>
    <a:masterClrMapping/>
  </p:clrMapOvr>
  <p:transition>
    <p:dissolve/>
    <p:sndAc>
      <p:stSnd>
        <p:snd r:embed="rId2" name="chimes.wav" builtIn="1"/>
      </p:stSnd>
    </p:sndAc>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732</TotalTime>
  <Words>2170</Words>
  <Application>Microsoft Office PowerPoint</Application>
  <PresentationFormat>On-screen Show (4:3)</PresentationFormat>
  <Paragraphs>170</Paragraphs>
  <Slides>48</Slides>
  <Notes>1</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Apex</vt:lpstr>
      <vt:lpstr>T. Anoosha   Madhu   Kiran   VIII – “C”</vt:lpstr>
      <vt:lpstr>Introduction </vt:lpstr>
      <vt:lpstr>Simple  Introduction </vt:lpstr>
      <vt:lpstr>Slide 4</vt:lpstr>
      <vt:lpstr>Picture of Hierarchy of Indian Judicial  System</vt:lpstr>
      <vt:lpstr>Hierarchy  of  Indian  Judicial  System</vt:lpstr>
      <vt:lpstr>Slide 7</vt:lpstr>
      <vt:lpstr>Role of judiciary </vt:lpstr>
      <vt:lpstr>Slide 9</vt:lpstr>
      <vt:lpstr>Slide 10</vt:lpstr>
      <vt:lpstr>Slide 11</vt:lpstr>
      <vt:lpstr>Picture </vt:lpstr>
      <vt:lpstr>Picture </vt:lpstr>
      <vt:lpstr>Independent  Judiciary</vt:lpstr>
      <vt:lpstr> </vt:lpstr>
      <vt:lpstr>Working of the Separation of Powers</vt:lpstr>
      <vt:lpstr>Slide 17</vt:lpstr>
      <vt:lpstr>Structure of courts in India</vt:lpstr>
      <vt:lpstr>Slide 19</vt:lpstr>
      <vt:lpstr>Picture </vt:lpstr>
      <vt:lpstr>Slide 21</vt:lpstr>
      <vt:lpstr>Slide 22</vt:lpstr>
      <vt:lpstr>Supreme   court</vt:lpstr>
      <vt:lpstr>Supreme Court </vt:lpstr>
      <vt:lpstr>Bombay  High  Court </vt:lpstr>
      <vt:lpstr>District  Court  Complex Guntur </vt:lpstr>
      <vt:lpstr>Legal  system</vt:lpstr>
      <vt:lpstr>Criminal  law</vt:lpstr>
      <vt:lpstr>Slide 29</vt:lpstr>
      <vt:lpstr>Picture </vt:lpstr>
      <vt:lpstr>Civil law</vt:lpstr>
      <vt:lpstr>Slide 32</vt:lpstr>
      <vt:lpstr>Access  to  the  courts</vt:lpstr>
      <vt:lpstr>Slide 34</vt:lpstr>
      <vt:lpstr>          Human  Rights</vt:lpstr>
      <vt:lpstr>Articles </vt:lpstr>
      <vt:lpstr>Slide 37</vt:lpstr>
      <vt:lpstr>Slide 38</vt:lpstr>
      <vt:lpstr>Slide 39</vt:lpstr>
      <vt:lpstr>Slide 40</vt:lpstr>
      <vt:lpstr>Slide 41</vt:lpstr>
      <vt:lpstr>Justice  delayed  is  justice  denied</vt:lpstr>
      <vt:lpstr>Slide 43</vt:lpstr>
      <vt:lpstr>Story of  justice delayed is justice denied</vt:lpstr>
      <vt:lpstr>Slide 45</vt:lpstr>
      <vt:lpstr>Slide 46</vt:lpstr>
      <vt:lpstr>Appellate  system </vt:lpstr>
      <vt:lpstr>Conclusion </vt:lpstr>
    </vt:vector>
  </TitlesOfParts>
  <Company>HOUSE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t.anoosha</dc:title>
  <dc:creator>SASTRY</dc:creator>
  <cp:lastModifiedBy>SASTRY</cp:lastModifiedBy>
  <cp:revision>92</cp:revision>
  <dcterms:created xsi:type="dcterms:W3CDTF">2009-11-30T06:52:41Z</dcterms:created>
  <dcterms:modified xsi:type="dcterms:W3CDTF">2010-02-03T11:19:46Z</dcterms:modified>
</cp:coreProperties>
</file>