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61" r:id="rId6"/>
    <p:sldId id="259" r:id="rId7"/>
    <p:sldId id="260"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23/03/2013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23/03/2013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23/03/2013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23/03/2013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23/03/2013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fontScale="90000"/>
          </a:bodyPr>
          <a:lstStyle/>
          <a:p>
            <a:r>
              <a:rPr lang="en-US" b="1" dirty="0" smtClean="0"/>
              <a:t>JUDICIAL PROCESS AND HUMAN RIGHTS IN THE INDIAN SPHERE</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B050"/>
                </a:solidFill>
              </a:rPr>
              <a:t>DR </a:t>
            </a:r>
            <a:r>
              <a:rPr lang="en-US" dirty="0" err="1" smtClean="0">
                <a:solidFill>
                  <a:srgbClr val="00B050"/>
                </a:solidFill>
              </a:rPr>
              <a:t>TSN</a:t>
            </a:r>
            <a:r>
              <a:rPr lang="en-US" dirty="0" smtClean="0">
                <a:solidFill>
                  <a:srgbClr val="00B050"/>
                </a:solidFill>
              </a:rPr>
              <a:t> Sastry</a:t>
            </a:r>
          </a:p>
          <a:p>
            <a:r>
              <a:rPr lang="en-US" dirty="0" smtClean="0">
                <a:solidFill>
                  <a:srgbClr val="00B050"/>
                </a:solidFill>
              </a:rPr>
              <a:t> Prof &amp; Head</a:t>
            </a:r>
          </a:p>
          <a:p>
            <a:r>
              <a:rPr lang="en-US" dirty="0" smtClean="0">
                <a:solidFill>
                  <a:srgbClr val="00B050"/>
                </a:solidFill>
              </a:rPr>
              <a:t> Department of Law</a:t>
            </a:r>
          </a:p>
          <a:p>
            <a:r>
              <a:rPr lang="en-US" dirty="0" smtClean="0">
                <a:solidFill>
                  <a:srgbClr val="00B050"/>
                </a:solidFill>
              </a:rPr>
              <a:t>University of Pune </a:t>
            </a:r>
          </a:p>
          <a:p>
            <a:r>
              <a:rPr lang="en-US" dirty="0" smtClean="0">
                <a:solidFill>
                  <a:srgbClr val="00B050"/>
                </a:solidFill>
              </a:rPr>
              <a:t>India </a:t>
            </a:r>
          </a:p>
          <a:p>
            <a:r>
              <a:rPr lang="en-US" dirty="0" err="1" smtClean="0">
                <a:solidFill>
                  <a:srgbClr val="00B050"/>
                </a:solidFill>
              </a:rPr>
              <a:t>tsnsastry@gmail.com</a:t>
            </a:r>
            <a:endParaRPr lang="en-US"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on Judicial Activism</a:t>
            </a:r>
            <a:endParaRPr lang="en-US" dirty="0"/>
          </a:p>
        </p:txBody>
      </p:sp>
      <p:sp>
        <p:nvSpPr>
          <p:cNvPr id="3" name="Content Placeholder 2"/>
          <p:cNvSpPr>
            <a:spLocks noGrp="1"/>
          </p:cNvSpPr>
          <p:nvPr>
            <p:ph idx="1"/>
          </p:nvPr>
        </p:nvSpPr>
        <p:spPr/>
        <p:txBody>
          <a:bodyPr>
            <a:normAutofit fontScale="92500"/>
          </a:bodyPr>
          <a:lstStyle/>
          <a:p>
            <a:pPr algn="just"/>
            <a:r>
              <a:rPr lang="en-US" sz="2400" dirty="0" smtClean="0"/>
              <a:t>The first idea is that the judiciary being an unelected body is </a:t>
            </a:r>
            <a:r>
              <a:rPr lang="en-US" sz="2400" dirty="0" smtClean="0"/>
              <a:t>not accountable </a:t>
            </a:r>
            <a:r>
              <a:rPr lang="en-US" sz="2400" dirty="0" smtClean="0"/>
              <a:t>to the people through any institutional mechanism</a:t>
            </a:r>
            <a:r>
              <a:rPr lang="en-US" sz="2400" dirty="0" smtClean="0"/>
              <a:t>.</a:t>
            </a:r>
          </a:p>
          <a:p>
            <a:r>
              <a:rPr lang="en-US" sz="2400" dirty="0" smtClean="0"/>
              <a:t>Skepticism is also voiced against judges using their </a:t>
            </a:r>
            <a:r>
              <a:rPr lang="en-US" sz="2400" dirty="0" smtClean="0"/>
              <a:t>personal discretion </a:t>
            </a:r>
            <a:r>
              <a:rPr lang="en-US" sz="2400" dirty="0" smtClean="0"/>
              <a:t>to grant remedies in areas in which they have no </a:t>
            </a:r>
            <a:r>
              <a:rPr lang="en-US" sz="2400" dirty="0" smtClean="0"/>
              <a:t>expertise</a:t>
            </a:r>
          </a:p>
          <a:p>
            <a:r>
              <a:rPr lang="en-US" sz="2400" dirty="0" smtClean="0"/>
              <a:t>It is appropriate to refer to Justice </a:t>
            </a:r>
            <a:r>
              <a:rPr lang="en-US" sz="2400" dirty="0" err="1" smtClean="0"/>
              <a:t>Aharon</a:t>
            </a:r>
            <a:r>
              <a:rPr lang="en-US" sz="2400" dirty="0" smtClean="0"/>
              <a:t> </a:t>
            </a:r>
            <a:r>
              <a:rPr lang="en-US" sz="2400" dirty="0" smtClean="0"/>
              <a:t>Barak </a:t>
            </a:r>
          </a:p>
          <a:p>
            <a:r>
              <a:rPr lang="en-US" sz="2400" i="1" dirty="0" smtClean="0"/>
              <a:t>“</a:t>
            </a:r>
            <a:r>
              <a:rPr lang="en-US" sz="2100" i="1" dirty="0" smtClean="0"/>
              <a:t>To maintain real democracy and to ensure a delicate balance </a:t>
            </a:r>
            <a:r>
              <a:rPr lang="en-US" sz="2100" i="1" dirty="0" smtClean="0"/>
              <a:t>between its </a:t>
            </a:r>
            <a:r>
              <a:rPr lang="en-US" sz="2100" i="1" dirty="0" smtClean="0"/>
              <a:t>elements -a formal constitution is preferable. To operate effectively, </a:t>
            </a:r>
            <a:r>
              <a:rPr lang="en-US" sz="2100" i="1" dirty="0" smtClean="0"/>
              <a:t>a constitution </a:t>
            </a:r>
            <a:r>
              <a:rPr lang="en-US" sz="2100" i="1" dirty="0" smtClean="0"/>
              <a:t>should enjoy normative supremacy, should not be as </a:t>
            </a:r>
            <a:r>
              <a:rPr lang="en-US" sz="2100" i="1" dirty="0" smtClean="0"/>
              <a:t>easily amendable </a:t>
            </a:r>
            <a:r>
              <a:rPr lang="en-US" sz="2100" i="1" dirty="0" smtClean="0"/>
              <a:t>as a normal statute, and should give judges the power to </a:t>
            </a:r>
            <a:r>
              <a:rPr lang="en-US" sz="2100" i="1" dirty="0" smtClean="0"/>
              <a:t>review the </a:t>
            </a:r>
            <a:r>
              <a:rPr lang="en-US" sz="2100" i="1" dirty="0" smtClean="0"/>
              <a:t>constitutionality of legislation. Without a formal constitution, there is </a:t>
            </a:r>
            <a:r>
              <a:rPr lang="en-US" sz="2100" i="1" dirty="0" smtClean="0"/>
              <a:t>no legal </a:t>
            </a:r>
            <a:r>
              <a:rPr lang="en-US" sz="2100" i="1" dirty="0" smtClean="0"/>
              <a:t>limitation on legislative supremacy, and the supremacy of </a:t>
            </a:r>
            <a:r>
              <a:rPr lang="en-US" sz="2100" i="1" dirty="0" smtClean="0"/>
              <a:t>human rights </a:t>
            </a:r>
            <a:r>
              <a:rPr lang="en-US" sz="2100" i="1" dirty="0" smtClean="0"/>
              <a:t>can exist only by the grace of the majority’s </a:t>
            </a:r>
            <a:r>
              <a:rPr lang="en-US" sz="2100" i="1" dirty="0" smtClean="0"/>
              <a:t>self-restraint. </a:t>
            </a:r>
            <a:endParaRPr lang="en-US" sz="2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sz="3000" i="1" dirty="0" smtClean="0"/>
              <a:t> </a:t>
            </a:r>
            <a:r>
              <a:rPr lang="en-US" sz="2200" i="1" dirty="0" smtClean="0"/>
              <a:t>A constitution</a:t>
            </a:r>
            <a:r>
              <a:rPr lang="en-US" sz="2200" i="1" dirty="0" smtClean="0"/>
              <a:t>, however, imposes legal limitations on the legislature </a:t>
            </a:r>
            <a:r>
              <a:rPr lang="en-US" sz="2200" i="1" dirty="0" smtClean="0"/>
              <a:t>and guarantees </a:t>
            </a:r>
            <a:r>
              <a:rPr lang="en-US" sz="2200" i="1" dirty="0" smtClean="0"/>
              <a:t>that human rights are protected not only by the self-restraint </a:t>
            </a:r>
            <a:r>
              <a:rPr lang="en-US" sz="2200" i="1" dirty="0" smtClean="0"/>
              <a:t>of the </a:t>
            </a:r>
            <a:r>
              <a:rPr lang="en-US" sz="2200" i="1" dirty="0" smtClean="0"/>
              <a:t>majority, but also by constitutional control over the majority. Hence, </a:t>
            </a:r>
            <a:r>
              <a:rPr lang="en-US" sz="2200" i="1" dirty="0" smtClean="0"/>
              <a:t>the need </a:t>
            </a:r>
            <a:r>
              <a:rPr lang="en-US" sz="2200" i="1" dirty="0" smtClean="0"/>
              <a:t>for a formal constitution</a:t>
            </a:r>
            <a:r>
              <a:rPr lang="en-US" sz="3000" i="1" dirty="0" smtClean="0"/>
              <a:t>.” ( </a:t>
            </a:r>
            <a:r>
              <a:rPr lang="en-US" sz="3000" i="1" dirty="0" err="1" smtClean="0"/>
              <a:t>HLR</a:t>
            </a:r>
            <a:r>
              <a:rPr lang="en-US" sz="3000" i="1" dirty="0" smtClean="0"/>
              <a:t> 2002)</a:t>
            </a:r>
          </a:p>
          <a:p>
            <a:pPr algn="just"/>
            <a:r>
              <a:rPr lang="en-US" sz="2000" dirty="0" smtClean="0"/>
              <a:t>Justifying the stand of Locus </a:t>
            </a:r>
            <a:r>
              <a:rPr lang="en-US" sz="2000" dirty="0" err="1" smtClean="0"/>
              <a:t>standi</a:t>
            </a:r>
            <a:r>
              <a:rPr lang="en-US" sz="2000" dirty="0" smtClean="0"/>
              <a:t> </a:t>
            </a:r>
            <a:r>
              <a:rPr lang="en-US" sz="2000" dirty="0" err="1" smtClean="0"/>
              <a:t>liberalisation</a:t>
            </a:r>
            <a:r>
              <a:rPr lang="en-US" sz="2000" dirty="0" smtClean="0"/>
              <a:t> and introduction of </a:t>
            </a:r>
            <a:r>
              <a:rPr lang="en-US" sz="2000" dirty="0" err="1" smtClean="0"/>
              <a:t>PIL</a:t>
            </a:r>
            <a:r>
              <a:rPr lang="en-US" sz="2000" dirty="0" smtClean="0"/>
              <a:t> the SC held in </a:t>
            </a:r>
            <a:r>
              <a:rPr lang="en-US" sz="2000" dirty="0" smtClean="0">
                <a:solidFill>
                  <a:srgbClr val="FF0000"/>
                </a:solidFill>
              </a:rPr>
              <a:t>SP Gupta’s Case in 1981 </a:t>
            </a:r>
          </a:p>
          <a:p>
            <a:r>
              <a:rPr lang="en-US" sz="1800" i="1" dirty="0" smtClean="0"/>
              <a:t>It must now be regarded as well-settled law where a person who </a:t>
            </a:r>
            <a:r>
              <a:rPr lang="en-US" sz="1800" i="1" dirty="0" smtClean="0"/>
              <a:t>has suffered </a:t>
            </a:r>
            <a:r>
              <a:rPr lang="en-US" sz="1800" i="1" dirty="0" smtClean="0"/>
              <a:t>a legal wrong or a legal injury or whose legal right or </a:t>
            </a:r>
            <a:r>
              <a:rPr lang="en-US" sz="1800" i="1" dirty="0" smtClean="0"/>
              <a:t>legally protected </a:t>
            </a:r>
            <a:r>
              <a:rPr lang="en-US" sz="1800" i="1" dirty="0" smtClean="0"/>
              <a:t>interest is violated, is unable to approach the court </a:t>
            </a:r>
            <a:r>
              <a:rPr lang="en-US" sz="1800" i="1" dirty="0" smtClean="0"/>
              <a:t>on account </a:t>
            </a:r>
            <a:r>
              <a:rPr lang="en-US" sz="1800" i="1" dirty="0" smtClean="0"/>
              <a:t>of some disability or it is not practicable for him to move </a:t>
            </a:r>
            <a:r>
              <a:rPr lang="en-US" sz="1800" i="1" dirty="0" smtClean="0"/>
              <a:t>the court </a:t>
            </a:r>
            <a:r>
              <a:rPr lang="en-US" sz="1800" i="1" dirty="0" smtClean="0"/>
              <a:t>for some other sufficient reasons, such as his socially </a:t>
            </a:r>
            <a:r>
              <a:rPr lang="en-US" sz="1800" i="1" dirty="0" smtClean="0"/>
              <a:t> or economically </a:t>
            </a:r>
            <a:r>
              <a:rPr lang="en-US" sz="1800" i="1" dirty="0" smtClean="0"/>
              <a:t>disadvantaged position, some other person can </a:t>
            </a:r>
            <a:r>
              <a:rPr lang="en-US" sz="1800" i="1" dirty="0" smtClean="0"/>
              <a:t>invoke the </a:t>
            </a:r>
            <a:r>
              <a:rPr lang="en-US" sz="1800" i="1" dirty="0" smtClean="0"/>
              <a:t>assistance of the court for the purpose of providing </a:t>
            </a:r>
            <a:r>
              <a:rPr lang="en-US" sz="1800" i="1" dirty="0" smtClean="0"/>
              <a:t>judicial redress </a:t>
            </a:r>
            <a:r>
              <a:rPr lang="en-US" sz="1800" i="1" dirty="0" smtClean="0"/>
              <a:t>to the person wronged or injured, so that the legal wrong </a:t>
            </a:r>
            <a:r>
              <a:rPr lang="en-US" sz="1800" i="1" dirty="0" smtClean="0"/>
              <a:t>or injury </a:t>
            </a:r>
            <a:r>
              <a:rPr lang="en-US" sz="1800" i="1" dirty="0" smtClean="0"/>
              <a:t>caused to such person does not go </a:t>
            </a:r>
            <a:r>
              <a:rPr lang="en-US" sz="1800" i="1" dirty="0" err="1" smtClean="0"/>
              <a:t>unredressed</a:t>
            </a:r>
            <a:r>
              <a:rPr lang="en-US" sz="1800" i="1" dirty="0" smtClean="0"/>
              <a:t> and justice </a:t>
            </a:r>
            <a:r>
              <a:rPr lang="en-US" sz="1800" i="1" dirty="0" smtClean="0"/>
              <a:t>is done </a:t>
            </a:r>
            <a:r>
              <a:rPr lang="en-US" sz="1800" i="1" dirty="0" smtClean="0"/>
              <a:t>to him</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indent="0" algn="just"/>
            <a:r>
              <a:rPr lang="en-US" dirty="0" smtClean="0"/>
              <a:t> </a:t>
            </a:r>
            <a:r>
              <a:rPr lang="en-US" sz="2400" dirty="0" smtClean="0"/>
              <a:t>World across criticism exist between judges too.</a:t>
            </a:r>
          </a:p>
          <a:p>
            <a:pPr indent="0" algn="just"/>
            <a:r>
              <a:rPr lang="en-US" sz="2400" dirty="0" smtClean="0"/>
              <a:t>Lord Reid  We do not believe in fairy –tales any more that judges are not making law and only are in strict adherence to the theory of Legislative supremacy.</a:t>
            </a:r>
          </a:p>
          <a:p>
            <a:pPr indent="0" algn="just"/>
            <a:r>
              <a:rPr lang="en-US" sz="2400" dirty="0" smtClean="0"/>
              <a:t>In the Protection of HR judges need to show considerable resilience, it would be difficult to discharge their constitutional functions to uphold the   rights of citizenry. </a:t>
            </a:r>
          </a:p>
          <a:p>
            <a:pPr indent="0" algn="just"/>
            <a:r>
              <a:rPr lang="en-US" sz="2400" dirty="0" smtClean="0"/>
              <a:t>Though the Indian courts showed considerable leniency to protect the rights of individuals in the constitutional perspective, it is an ironical issue would they extend when issues of International Law are involved.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At the same time judges need to have restraint. </a:t>
            </a:r>
          </a:p>
          <a:p>
            <a:pPr algn="just"/>
            <a:r>
              <a:rPr lang="en-US" sz="2800" dirty="0" smtClean="0"/>
              <a:t>As </a:t>
            </a:r>
            <a:r>
              <a:rPr lang="en-US" sz="2800" dirty="0" err="1" smtClean="0"/>
              <a:t>Alladi</a:t>
            </a:r>
            <a:r>
              <a:rPr lang="en-US" sz="2800" dirty="0" smtClean="0"/>
              <a:t> </a:t>
            </a:r>
            <a:r>
              <a:rPr lang="en-US" sz="2800" dirty="0" err="1" smtClean="0"/>
              <a:t>Krishnaswamy</a:t>
            </a:r>
            <a:r>
              <a:rPr lang="en-US" sz="2800" dirty="0" smtClean="0"/>
              <a:t> </a:t>
            </a:r>
            <a:r>
              <a:rPr lang="en-US" sz="2800" dirty="0" err="1" smtClean="0"/>
              <a:t>Ayyer</a:t>
            </a:r>
            <a:r>
              <a:rPr lang="en-US" sz="2800" dirty="0" smtClean="0"/>
              <a:t> said, </a:t>
            </a:r>
            <a:r>
              <a:rPr lang="en-US" sz="2400" b="1" dirty="0" smtClean="0"/>
              <a:t>The doctrine of Independence is not to be raised to the level of a dogma so as to enable the judiciary to function as a kind of super legislature or super executive</a:t>
            </a:r>
          </a:p>
          <a:p>
            <a:pPr algn="just"/>
            <a:r>
              <a:rPr lang="en-US" sz="2400" dirty="0" smtClean="0"/>
              <a:t>The judicial opinion would lead to protect the rights against the tyrannical acts of the executive or legislature but should not be a battle ground.</a:t>
            </a:r>
          </a:p>
          <a:p>
            <a:pPr algn="just"/>
            <a:r>
              <a:rPr lang="en-US" sz="2400" dirty="0" smtClean="0"/>
              <a:t>It is left to the judge where they would stick and the line to balance the rights citizens and powers conferred on them.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sz="2000" dirty="0" smtClean="0"/>
              <a:t>Apart from the Legislature and Executive, Judiciary in every legal system has number of functions including judicial review and judicial process.</a:t>
            </a:r>
            <a:r>
              <a:rPr lang="en-US" dirty="0" smtClean="0"/>
              <a:t>  </a:t>
            </a:r>
          </a:p>
          <a:p>
            <a:pPr algn="just"/>
            <a:r>
              <a:rPr lang="en-US" sz="2000" dirty="0" smtClean="0"/>
              <a:t>Judicial process is an important tool in the hands of courts to protect the rights of citizenry, whenever, the other  constitutional organs fails to deliver justice. </a:t>
            </a:r>
          </a:p>
          <a:p>
            <a:pPr algn="just"/>
            <a:r>
              <a:rPr lang="en-US" sz="2000" dirty="0" smtClean="0"/>
              <a:t>Judges need to be watch dogs of law in the protection and enforcement of rights that are guaranteed either by constitution or legislative enactments or international documents of universal character or to which a state is party.</a:t>
            </a:r>
          </a:p>
          <a:p>
            <a:pPr algn="just"/>
            <a:r>
              <a:rPr lang="en-US" sz="2000" dirty="0" smtClean="0"/>
              <a:t>   This is referred to as Judicial Process or due process of procedure adopted by judiciary in all aspects of law especially civil and criminal law.</a:t>
            </a:r>
          </a:p>
          <a:p>
            <a:pPr algn="just"/>
            <a:r>
              <a:rPr lang="en-US" sz="2000" dirty="0" smtClean="0"/>
              <a:t>With the introduction of Due Process of Law in the contemporary judicial system it gained popularity .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of Due Process In English context</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It evolved along with the adoption of Magna </a:t>
            </a:r>
            <a:r>
              <a:rPr lang="en-US" sz="2000" dirty="0" err="1" smtClean="0">
                <a:latin typeface="Times New Roman" pitchFamily="18" charset="0"/>
                <a:cs typeface="Times New Roman" pitchFamily="18" charset="0"/>
              </a:rPr>
              <a:t>Carta</a:t>
            </a:r>
            <a:r>
              <a:rPr lang="en-US" sz="2000" dirty="0" smtClean="0">
                <a:latin typeface="Times New Roman" pitchFamily="18" charset="0"/>
                <a:cs typeface="Times New Roman" pitchFamily="18" charset="0"/>
              </a:rPr>
              <a:t> in 1215</a:t>
            </a:r>
            <a:r>
              <a:rPr lang="en-US" sz="24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The phrase received statutory recognition in 1354 during the reign of Edward III when Magna </a:t>
            </a:r>
            <a:r>
              <a:rPr lang="en-US" sz="1800" dirty="0" err="1" smtClean="0">
                <a:latin typeface="Times New Roman" pitchFamily="18" charset="0"/>
                <a:cs typeface="Times New Roman" pitchFamily="18" charset="0"/>
              </a:rPr>
              <a:t>Carta</a:t>
            </a:r>
            <a:r>
              <a:rPr lang="en-US" sz="1800" dirty="0" smtClean="0">
                <a:latin typeface="Times New Roman" pitchFamily="18" charset="0"/>
                <a:cs typeface="Times New Roman" pitchFamily="18" charset="0"/>
              </a:rPr>
              <a:t> received assent of British Parliament.</a:t>
            </a:r>
          </a:p>
          <a:p>
            <a:pPr algn="just"/>
            <a:r>
              <a:rPr lang="en-US" sz="1800" dirty="0" smtClean="0">
                <a:latin typeface="Times New Roman" pitchFamily="18" charset="0"/>
                <a:cs typeface="Times New Roman" pitchFamily="18" charset="0"/>
              </a:rPr>
              <a:t>The same was introduced in America in 1776 constitution and in France it was orchestrated with the Napoleonic code basing on the ideas French Revolution, though it was an old concept  developed on the basis Justinian code. </a:t>
            </a:r>
          </a:p>
          <a:p>
            <a:pPr algn="just"/>
            <a:r>
              <a:rPr lang="en-US" sz="1800" dirty="0" smtClean="0">
                <a:latin typeface="Times New Roman" pitchFamily="18" charset="0"/>
                <a:cs typeface="Times New Roman" pitchFamily="18" charset="0"/>
              </a:rPr>
              <a:t>According to Justice </a:t>
            </a:r>
            <a:r>
              <a:rPr lang="en-US" sz="1800" b="1" dirty="0" smtClean="0">
                <a:latin typeface="Times New Roman" pitchFamily="18" charset="0"/>
                <a:cs typeface="Times New Roman" pitchFamily="18" charset="0"/>
              </a:rPr>
              <a:t>Frankfurter</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Due process is not a mechanical instrument and it is a process which need to be evolved basing on the nature and circumstances of an issue at the disposal of a judge.</a:t>
            </a:r>
          </a:p>
          <a:p>
            <a:pPr algn="just"/>
            <a:r>
              <a:rPr lang="en-US" sz="1800" dirty="0" err="1" smtClean="0">
                <a:latin typeface="Times New Roman" pitchFamily="18" charset="0"/>
                <a:cs typeface="Times New Roman" pitchFamily="18" charset="0"/>
              </a:rPr>
              <a:t>Allgeyer</a:t>
            </a:r>
            <a:r>
              <a:rPr lang="en-US" sz="1800" dirty="0" smtClean="0">
                <a:latin typeface="Times New Roman" pitchFamily="18" charset="0"/>
                <a:cs typeface="Times New Roman" pitchFamily="18" charset="0"/>
              </a:rPr>
              <a:t> V </a:t>
            </a:r>
            <a:r>
              <a:rPr lang="en-US" sz="1800" dirty="0" err="1" smtClean="0">
                <a:latin typeface="Times New Roman" pitchFamily="18" charset="0"/>
                <a:cs typeface="Times New Roman" pitchFamily="18" charset="0"/>
              </a:rPr>
              <a:t>Louisina’s</a:t>
            </a:r>
            <a:r>
              <a:rPr lang="en-US" sz="1800" dirty="0" smtClean="0">
                <a:latin typeface="Times New Roman" pitchFamily="18" charset="0"/>
                <a:cs typeface="Times New Roman" pitchFamily="18" charset="0"/>
              </a:rPr>
              <a:t> case (1897) led to the evolution of </a:t>
            </a:r>
            <a:r>
              <a:rPr lang="en-US" sz="1800" dirty="0" smtClean="0">
                <a:solidFill>
                  <a:srgbClr val="00B050"/>
                </a:solidFill>
                <a:latin typeface="Times New Roman" pitchFamily="18" charset="0"/>
                <a:cs typeface="Times New Roman" pitchFamily="18" charset="0"/>
              </a:rPr>
              <a:t>Substantive Due Process</a:t>
            </a:r>
          </a:p>
          <a:p>
            <a:pPr algn="just"/>
            <a:r>
              <a:rPr lang="en-US" sz="1800" dirty="0" smtClean="0">
                <a:latin typeface="Times New Roman" pitchFamily="18" charset="0"/>
                <a:cs typeface="Times New Roman" pitchFamily="18" charset="0"/>
              </a:rPr>
              <a:t>Murray’s Lessee case 1856, laid the foundations for </a:t>
            </a:r>
            <a:r>
              <a:rPr lang="en-US" sz="1800" dirty="0" smtClean="0">
                <a:solidFill>
                  <a:srgbClr val="7030A0"/>
                </a:solidFill>
                <a:latin typeface="Times New Roman" pitchFamily="18" charset="0"/>
                <a:cs typeface="Times New Roman" pitchFamily="18" charset="0"/>
              </a:rPr>
              <a:t>Procedural Due Process </a:t>
            </a:r>
          </a:p>
          <a:p>
            <a:pPr algn="just"/>
            <a:r>
              <a:rPr lang="en-US" sz="1800" dirty="0" smtClean="0">
                <a:latin typeface="Times New Roman" pitchFamily="18" charset="0"/>
                <a:cs typeface="Times New Roman" pitchFamily="18" charset="0"/>
              </a:rPr>
              <a:t>In the Indian context, the constitution has limited the judicial review to the extent necessary as per the wishes of the legislative intention. </a:t>
            </a:r>
          </a:p>
          <a:p>
            <a:pPr algn="just"/>
            <a:r>
              <a:rPr lang="en-US" sz="1800" dirty="0" smtClean="0">
                <a:latin typeface="Times New Roman" pitchFamily="18" charset="0"/>
                <a:cs typeface="Times New Roman" pitchFamily="18" charset="0"/>
              </a:rPr>
              <a:t>From the beginning, though the supreme Court of India discussed the concept of Due process, largely it confined to  procedural due process.</a:t>
            </a:r>
          </a:p>
          <a:p>
            <a:pPr algn="just"/>
            <a:r>
              <a:rPr lang="en-US" sz="1800" dirty="0" smtClean="0">
                <a:latin typeface="Times New Roman" pitchFamily="18" charset="0"/>
                <a:cs typeface="Times New Roman" pitchFamily="18" charset="0"/>
              </a:rPr>
              <a:t>However, there were few judges who used to discuss the significance of substantive due process.	</a:t>
            </a:r>
            <a:r>
              <a:rPr lang="en-US" sz="1800" dirty="0" smtClean="0">
                <a:solidFill>
                  <a:srgbClr val="00B050"/>
                </a:solidFill>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r>
              <a:rPr lang="en-US" sz="1800" dirty="0" smtClean="0">
                <a:solidFill>
                  <a:srgbClr val="00B050"/>
                </a:solidFill>
                <a:latin typeface="Times New Roman" pitchFamily="18" charset="0"/>
                <a:cs typeface="Times New Roman" pitchFamily="18" charset="0"/>
              </a:rPr>
              <a:t> </a:t>
            </a:r>
          </a:p>
          <a:p>
            <a:pPr algn="just"/>
            <a:endParaRPr lang="en-US"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Process in India</a:t>
            </a:r>
            <a:endParaRPr lang="en-US" dirty="0"/>
          </a:p>
        </p:txBody>
      </p:sp>
      <p:sp>
        <p:nvSpPr>
          <p:cNvPr id="3" name="Content Placeholder 2"/>
          <p:cNvSpPr>
            <a:spLocks noGrp="1"/>
          </p:cNvSpPr>
          <p:nvPr>
            <p:ph idx="1"/>
          </p:nvPr>
        </p:nvSpPr>
        <p:spPr/>
        <p:txBody>
          <a:bodyPr>
            <a:normAutofit/>
          </a:bodyPr>
          <a:lstStyle/>
          <a:p>
            <a:pPr algn="just"/>
            <a:r>
              <a:rPr lang="en-US" sz="1800" dirty="0" smtClean="0"/>
              <a:t>The courts in </a:t>
            </a:r>
            <a:r>
              <a:rPr lang="en-US" sz="1800" dirty="0" smtClean="0"/>
              <a:t>India began </a:t>
            </a:r>
            <a:r>
              <a:rPr lang="en-US" sz="1800" dirty="0" smtClean="0"/>
              <a:t>exercising </a:t>
            </a:r>
            <a:r>
              <a:rPr lang="en-US" sz="1800" dirty="0" smtClean="0"/>
              <a:t>judicial review </a:t>
            </a:r>
            <a:r>
              <a:rPr lang="en-US" sz="1800" dirty="0" smtClean="0"/>
              <a:t>of legislative acts with the first act of British Parliament </a:t>
            </a:r>
            <a:r>
              <a:rPr lang="en-US" sz="1800" dirty="0" smtClean="0"/>
              <a:t>in 1858</a:t>
            </a:r>
            <a:r>
              <a:rPr lang="en-US" sz="1800" dirty="0" smtClean="0"/>
              <a:t>. In </a:t>
            </a:r>
            <a:r>
              <a:rPr lang="en-US" sz="1800" i="1" dirty="0" smtClean="0"/>
              <a:t>Empress v. </a:t>
            </a:r>
            <a:r>
              <a:rPr lang="en-US" sz="1800" i="1" dirty="0" err="1" smtClean="0"/>
              <a:t>Burah</a:t>
            </a:r>
            <a:r>
              <a:rPr lang="en-US" sz="1800" i="1" dirty="0" smtClean="0"/>
              <a:t> and </a:t>
            </a:r>
            <a:r>
              <a:rPr lang="en-US" sz="1800" i="1" dirty="0" err="1" smtClean="0"/>
              <a:t>BookBook</a:t>
            </a:r>
            <a:r>
              <a:rPr lang="en-US" sz="1800" i="1" dirty="0" smtClean="0"/>
              <a:t> Singh, the Calcutta </a:t>
            </a:r>
            <a:r>
              <a:rPr lang="en-US" sz="1800" i="1" dirty="0" smtClean="0"/>
              <a:t>High </a:t>
            </a:r>
            <a:r>
              <a:rPr lang="en-US" sz="1800" dirty="0" smtClean="0"/>
              <a:t>Court </a:t>
            </a:r>
            <a:r>
              <a:rPr lang="en-US" sz="1800" dirty="0" smtClean="0"/>
              <a:t>enunciated the principle of judicial review</a:t>
            </a:r>
            <a:r>
              <a:rPr lang="en-US" sz="1800" dirty="0" smtClean="0"/>
              <a:t>:</a:t>
            </a:r>
          </a:p>
          <a:p>
            <a:pPr algn="just"/>
            <a:r>
              <a:rPr lang="en-US" sz="1800" dirty="0" smtClean="0">
                <a:solidFill>
                  <a:srgbClr val="FF0000"/>
                </a:solidFill>
              </a:rPr>
              <a:t>The theory of every government with a written </a:t>
            </a:r>
            <a:r>
              <a:rPr lang="en-US" sz="1800" dirty="0" smtClean="0">
                <a:solidFill>
                  <a:srgbClr val="FF0000"/>
                </a:solidFill>
              </a:rPr>
              <a:t>Constitution forming </a:t>
            </a:r>
            <a:r>
              <a:rPr lang="en-US" sz="1800" dirty="0" smtClean="0">
                <a:solidFill>
                  <a:srgbClr val="FF0000"/>
                </a:solidFill>
              </a:rPr>
              <a:t>the </a:t>
            </a:r>
            <a:r>
              <a:rPr lang="en-US" sz="1800" dirty="0" smtClean="0">
                <a:solidFill>
                  <a:srgbClr val="FF0000"/>
                </a:solidFill>
              </a:rPr>
              <a:t>Fundamental </a:t>
            </a:r>
            <a:r>
              <a:rPr lang="en-US" sz="1800" dirty="0" smtClean="0">
                <a:solidFill>
                  <a:srgbClr val="FF0000"/>
                </a:solidFill>
              </a:rPr>
              <a:t>and paramount law of the nation </a:t>
            </a:r>
            <a:r>
              <a:rPr lang="en-US" sz="1800" dirty="0" smtClean="0">
                <a:solidFill>
                  <a:srgbClr val="FF0000"/>
                </a:solidFill>
              </a:rPr>
              <a:t>must be </a:t>
            </a:r>
            <a:r>
              <a:rPr lang="en-US" sz="1800" dirty="0" smtClean="0">
                <a:solidFill>
                  <a:srgbClr val="FF0000"/>
                </a:solidFill>
              </a:rPr>
              <a:t>that an Act of legislature repugnant to the Constitution </a:t>
            </a:r>
            <a:r>
              <a:rPr lang="en-US" sz="1800" dirty="0" smtClean="0">
                <a:solidFill>
                  <a:srgbClr val="FF0000"/>
                </a:solidFill>
              </a:rPr>
              <a:t>is void</a:t>
            </a:r>
            <a:r>
              <a:rPr lang="en-US" sz="1800" dirty="0" smtClean="0">
                <a:solidFill>
                  <a:srgbClr val="FF0000"/>
                </a:solidFill>
              </a:rPr>
              <a:t>; if void, it cannot bind the courts, and oblige them to </a:t>
            </a:r>
            <a:r>
              <a:rPr lang="en-US" sz="1800" dirty="0" smtClean="0">
                <a:solidFill>
                  <a:srgbClr val="FF0000"/>
                </a:solidFill>
              </a:rPr>
              <a:t>give effect</a:t>
            </a:r>
            <a:r>
              <a:rPr lang="en-US" sz="1800" dirty="0" smtClean="0">
                <a:solidFill>
                  <a:srgbClr val="FF0000"/>
                </a:solidFill>
              </a:rPr>
              <a:t>; for this would be to overthrow in fact what </a:t>
            </a:r>
            <a:r>
              <a:rPr lang="en-US" sz="1800" dirty="0" smtClean="0">
                <a:solidFill>
                  <a:srgbClr val="FF0000"/>
                </a:solidFill>
              </a:rPr>
              <a:t>was established </a:t>
            </a:r>
            <a:r>
              <a:rPr lang="en-US" sz="1800" dirty="0" smtClean="0">
                <a:solidFill>
                  <a:srgbClr val="FF0000"/>
                </a:solidFill>
              </a:rPr>
              <a:t>in theory and make that operative in law which </a:t>
            </a:r>
            <a:r>
              <a:rPr lang="en-US" sz="1800" dirty="0" smtClean="0">
                <a:solidFill>
                  <a:srgbClr val="FF0000"/>
                </a:solidFill>
              </a:rPr>
              <a:t>was not law (</a:t>
            </a:r>
            <a:r>
              <a:rPr lang="en-US" sz="1800" dirty="0" smtClean="0"/>
              <a:t>Empress </a:t>
            </a:r>
            <a:r>
              <a:rPr lang="en-US" sz="1800" dirty="0" smtClean="0"/>
              <a:t>v. </a:t>
            </a:r>
            <a:r>
              <a:rPr lang="en-US" sz="1800" dirty="0" err="1" smtClean="0"/>
              <a:t>Burah</a:t>
            </a:r>
            <a:r>
              <a:rPr lang="en-US" sz="1800" dirty="0" smtClean="0"/>
              <a:t> and Book Singh, </a:t>
            </a:r>
            <a:r>
              <a:rPr lang="en-US" sz="1800" dirty="0" err="1" smtClean="0"/>
              <a:t>I.L.R.</a:t>
            </a:r>
            <a:r>
              <a:rPr lang="en-US" sz="1800" dirty="0" smtClean="0"/>
              <a:t> 3 (Cal.) 63, </a:t>
            </a:r>
            <a:r>
              <a:rPr lang="en-US" sz="1800" dirty="0" smtClean="0"/>
              <a:t>87-88)</a:t>
            </a:r>
          </a:p>
          <a:p>
            <a:pPr algn="just"/>
            <a:r>
              <a:rPr lang="en-US" sz="1800" dirty="0" smtClean="0"/>
              <a:t>Due process is not a new concept to India. Art 13 of the Constitution of India, especially  clause (2) makes it clear that any law made in contravention of FR is void.</a:t>
            </a:r>
          </a:p>
          <a:p>
            <a:pPr algn="just"/>
            <a:r>
              <a:rPr lang="en-US" sz="1800" dirty="0" smtClean="0"/>
              <a:t>Up to early sixties, the courts in India confronted with the Parliament only with respect to right to property and not on other aspects.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Due Process In </a:t>
            </a:r>
            <a:r>
              <a:rPr lang="en-US" dirty="0" smtClean="0"/>
              <a:t>India after sixties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000" dirty="0" smtClean="0"/>
              <a:t>In </a:t>
            </a:r>
            <a:r>
              <a:rPr lang="en-US" sz="2000" dirty="0" err="1" smtClean="0">
                <a:solidFill>
                  <a:srgbClr val="0070C0"/>
                </a:solidFill>
              </a:rPr>
              <a:t>Karak</a:t>
            </a:r>
            <a:r>
              <a:rPr lang="en-US" sz="2000" dirty="0" smtClean="0">
                <a:solidFill>
                  <a:srgbClr val="0070C0"/>
                </a:solidFill>
              </a:rPr>
              <a:t> Singh V State of Punjab </a:t>
            </a:r>
            <a:r>
              <a:rPr lang="en-US" sz="2000" dirty="0" smtClean="0"/>
              <a:t>(1964) for the First time both the aspects of Due process were discussed by the SC followed by </a:t>
            </a:r>
            <a:r>
              <a:rPr lang="en-US" sz="2000" dirty="0" smtClean="0">
                <a:solidFill>
                  <a:srgbClr val="002060"/>
                </a:solidFill>
              </a:rPr>
              <a:t>State of Maharashtra V </a:t>
            </a:r>
            <a:r>
              <a:rPr lang="en-US" sz="2000" dirty="0" err="1" smtClean="0">
                <a:solidFill>
                  <a:srgbClr val="002060"/>
                </a:solidFill>
              </a:rPr>
              <a:t>Prabhakar</a:t>
            </a:r>
            <a:r>
              <a:rPr lang="en-US" sz="2000" dirty="0" smtClean="0">
                <a:solidFill>
                  <a:srgbClr val="002060"/>
                </a:solidFill>
              </a:rPr>
              <a:t> </a:t>
            </a:r>
            <a:r>
              <a:rPr lang="en-US" sz="2000" dirty="0" err="1" smtClean="0"/>
              <a:t>Pandurang</a:t>
            </a:r>
            <a:r>
              <a:rPr lang="en-US" sz="2000" dirty="0" smtClean="0"/>
              <a:t> (1966)and others gave wide interpretation of  due process evolved in India. </a:t>
            </a:r>
            <a:r>
              <a:rPr lang="en-US" sz="2000" dirty="0" smtClean="0"/>
              <a:t> In 1972 in the </a:t>
            </a:r>
            <a:r>
              <a:rPr lang="en-US" sz="2000" dirty="0" err="1" smtClean="0"/>
              <a:t>Kesavandha</a:t>
            </a:r>
            <a:r>
              <a:rPr lang="en-US" sz="2000" dirty="0" smtClean="0"/>
              <a:t> </a:t>
            </a:r>
            <a:r>
              <a:rPr lang="en-US" sz="2000" dirty="0" err="1" smtClean="0"/>
              <a:t>Bharathi’s</a:t>
            </a:r>
            <a:r>
              <a:rPr lang="en-US" sz="2000" dirty="0" smtClean="0"/>
              <a:t> case the court held that the basic Structure of the constitution cannot be changed.</a:t>
            </a:r>
            <a:endParaRPr lang="en-US" sz="2000" dirty="0" smtClean="0"/>
          </a:p>
          <a:p>
            <a:pPr algn="just"/>
            <a:r>
              <a:rPr lang="en-US" sz="2000" dirty="0" smtClean="0"/>
              <a:t>Judicial Process may lead to evolve wider interpretation of the real intention of a Legislation and constitutional point of view.</a:t>
            </a:r>
          </a:p>
          <a:p>
            <a:pPr algn="just"/>
            <a:r>
              <a:rPr lang="en-US" sz="2000" dirty="0" smtClean="0"/>
              <a:t>The Set back came from the anarchist rule of the Indira Gandhi and Emergency and the 42 Amendment described as the Draconian law of India .</a:t>
            </a:r>
          </a:p>
          <a:p>
            <a:pPr algn="just"/>
            <a:r>
              <a:rPr lang="en-US" sz="2000" dirty="0" smtClean="0"/>
              <a:t>After 44</a:t>
            </a:r>
            <a:r>
              <a:rPr lang="en-US" sz="2000" baseline="30000" dirty="0" smtClean="0"/>
              <a:t>th</a:t>
            </a:r>
            <a:r>
              <a:rPr lang="en-US" sz="2000" dirty="0" smtClean="0"/>
              <a:t> Amendment and the experiences of horrendous political brutalities and vindictive attitude of Executive and Legislature led the Supreme Court of India to give ample interpretation of due process through the institution of </a:t>
            </a:r>
            <a:r>
              <a:rPr lang="en-US" sz="2000" dirty="0" smtClean="0">
                <a:solidFill>
                  <a:srgbClr val="FF0000"/>
                </a:solidFill>
              </a:rPr>
              <a:t>public interest litigation</a:t>
            </a:r>
            <a:r>
              <a:rPr lang="en-US" sz="2000" dirty="0" smtClean="0"/>
              <a:t>, or is as described as </a:t>
            </a:r>
            <a:r>
              <a:rPr lang="en-US" sz="2000" dirty="0" smtClean="0">
                <a:solidFill>
                  <a:srgbClr val="FF0000"/>
                </a:solidFill>
              </a:rPr>
              <a:t>Social Action Litigation </a:t>
            </a:r>
            <a:r>
              <a:rPr lang="en-US" sz="2000" dirty="0" smtClean="0"/>
              <a:t>by Prof </a:t>
            </a:r>
            <a:r>
              <a:rPr lang="en-US" sz="2000" dirty="0" err="1" smtClean="0"/>
              <a:t>Upendra</a:t>
            </a:r>
            <a:r>
              <a:rPr lang="en-US" sz="2000" dirty="0" smtClean="0"/>
              <a:t> </a:t>
            </a:r>
            <a:r>
              <a:rPr lang="en-US" sz="2000" dirty="0" err="1" smtClean="0"/>
              <a:t>Baxi</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Black shadow of Judicial Activism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000" dirty="0" smtClean="0"/>
              <a:t>The activities created by the court in late sixties could not sustain long time. In ADM Jabalpur’s case in 1975, the court rejected the contention upholding the suspension of FR during Emergency. It rejected to entertain the binding nature of International Covenants to which India is a party.</a:t>
            </a:r>
          </a:p>
          <a:p>
            <a:pPr algn="just"/>
            <a:r>
              <a:rPr lang="en-US" sz="2000" dirty="0" smtClean="0"/>
              <a:t>In a similar fashion in all the cases that came before it could fully embark of the judicial activism in its fullest extent in all the cases that came before it, refused to accept the “Vested Rights” Doctrine of International law in the aftermath of succession of India from British.  </a:t>
            </a:r>
          </a:p>
          <a:p>
            <a:pPr algn="just"/>
            <a:r>
              <a:rPr lang="en-US" sz="2000" dirty="0" smtClean="0"/>
              <a:t>It recognised the “Act of State” doctrine of the Privy council. </a:t>
            </a:r>
          </a:p>
          <a:p>
            <a:pPr algn="just"/>
            <a:r>
              <a:rPr lang="en-US" sz="2000" dirty="0" smtClean="0"/>
              <a:t>Art 51 © which declares the state shall foster respect for international law was not taken cognizance.  </a:t>
            </a:r>
          </a:p>
          <a:p>
            <a:pPr algn="just"/>
            <a:r>
              <a:rPr lang="en-US" sz="2000" dirty="0" smtClean="0"/>
              <a:t>It did not refer to arts. 294 and 295 which read clearly all the rights and obligations of the previous governments would the responsibility of free India.  </a:t>
            </a:r>
          </a:p>
          <a:p>
            <a:pPr algn="just"/>
            <a:r>
              <a:rPr lang="en-US" sz="2000" dirty="0" smtClean="0"/>
              <a:t>Justice Vivian Bose in sixties to advocate to have a look at other civil law practices of US and other than merely confining to common law traditions.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Emergency Period</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Post-emergency judicial activism was probably inspired by </a:t>
            </a:r>
            <a:r>
              <a:rPr lang="en-US" sz="1800" dirty="0" smtClean="0"/>
              <a:t>the Court’s </a:t>
            </a:r>
            <a:r>
              <a:rPr lang="en-US" sz="1800" dirty="0" smtClean="0"/>
              <a:t>realization that its elitist social image would not make </a:t>
            </a:r>
            <a:r>
              <a:rPr lang="en-US" sz="1800" dirty="0" smtClean="0"/>
              <a:t>it strong </a:t>
            </a:r>
            <a:r>
              <a:rPr lang="en-US" sz="1800" dirty="0" smtClean="0"/>
              <a:t>enough to withstand the future onslaught of a </a:t>
            </a:r>
            <a:r>
              <a:rPr lang="en-US" sz="1800" dirty="0" smtClean="0"/>
              <a:t>powerful political </a:t>
            </a:r>
            <a:r>
              <a:rPr lang="en-US" sz="1800" dirty="0" smtClean="0"/>
              <a:t>establishment. </a:t>
            </a:r>
            <a:endParaRPr lang="en-US" sz="1800" dirty="0" smtClean="0"/>
          </a:p>
          <a:p>
            <a:r>
              <a:rPr lang="en-US" sz="1800" dirty="0" smtClean="0"/>
              <a:t>Therefore </a:t>
            </a:r>
            <a:r>
              <a:rPr lang="en-US" sz="1800" dirty="0" smtClean="0"/>
              <a:t>consciously or unconsciously, </a:t>
            </a:r>
            <a:r>
              <a:rPr lang="en-US" sz="1800" dirty="0" smtClean="0"/>
              <a:t>the Court </a:t>
            </a:r>
            <a:r>
              <a:rPr lang="en-US" sz="1800" dirty="0" smtClean="0"/>
              <a:t>began moving in the direction of the people</a:t>
            </a:r>
            <a:r>
              <a:rPr lang="en-US" sz="1800" dirty="0" smtClean="0"/>
              <a:t>.</a:t>
            </a:r>
          </a:p>
          <a:p>
            <a:r>
              <a:rPr lang="en-US" sz="1800" dirty="0" smtClean="0"/>
              <a:t>In </a:t>
            </a:r>
            <a:r>
              <a:rPr lang="en-US" sz="1800" dirty="0" err="1" smtClean="0"/>
              <a:t>Maneka</a:t>
            </a:r>
            <a:r>
              <a:rPr lang="en-US" sz="1800" dirty="0" smtClean="0"/>
              <a:t> Gandhi’s case it over ruled AK </a:t>
            </a:r>
            <a:r>
              <a:rPr lang="en-US" sz="1800" dirty="0" err="1" smtClean="0"/>
              <a:t>Gopalan</a:t>
            </a:r>
            <a:r>
              <a:rPr lang="en-US" sz="1800" dirty="0" smtClean="0"/>
              <a:t> and held </a:t>
            </a:r>
            <a:r>
              <a:rPr lang="en-US" sz="1800" dirty="0" err="1" smtClean="0"/>
              <a:t>t</a:t>
            </a:r>
            <a:r>
              <a:rPr lang="en-US" sz="1800" dirty="0" err="1" smtClean="0"/>
              <a:t>that</a:t>
            </a:r>
            <a:r>
              <a:rPr lang="en-US" sz="1800" dirty="0" smtClean="0"/>
              <a:t> the law authorizing deprivation of </a:t>
            </a:r>
            <a:r>
              <a:rPr lang="en-US" sz="1800" dirty="0" smtClean="0"/>
              <a:t>personal liberty </a:t>
            </a:r>
            <a:r>
              <a:rPr lang="en-US" sz="1800" dirty="0" smtClean="0"/>
              <a:t>must be valid not only under Article 21, but also under </a:t>
            </a:r>
            <a:r>
              <a:rPr lang="en-US" sz="1800" dirty="0" smtClean="0"/>
              <a:t>Article 19</a:t>
            </a:r>
            <a:r>
              <a:rPr lang="en-US" sz="1800" dirty="0" smtClean="0"/>
              <a:t>; (2) the words “life” and “personal liberty” had wider </a:t>
            </a:r>
            <a:r>
              <a:rPr lang="en-US" sz="1800" dirty="0" smtClean="0"/>
              <a:t>meaning that </a:t>
            </a:r>
            <a:r>
              <a:rPr lang="en-US" sz="1800" dirty="0" smtClean="0"/>
              <a:t>that would be broadened from time to time, and both were </a:t>
            </a:r>
            <a:r>
              <a:rPr lang="en-US" sz="1800" dirty="0" smtClean="0"/>
              <a:t>open textured </a:t>
            </a:r>
            <a:r>
              <a:rPr lang="en-US" sz="1800" dirty="0" smtClean="0"/>
              <a:t>expressions; and (3) the words “procedure” and “</a:t>
            </a:r>
            <a:r>
              <a:rPr lang="en-US" sz="1800" dirty="0" smtClean="0"/>
              <a:t>established by </a:t>
            </a:r>
            <a:r>
              <a:rPr lang="en-US" sz="1800" dirty="0" smtClean="0"/>
              <a:t>law” meant not only the procedure prescribed by law, but </a:t>
            </a:r>
            <a:r>
              <a:rPr lang="en-US" sz="1800" dirty="0" smtClean="0"/>
              <a:t>also such </a:t>
            </a:r>
            <a:r>
              <a:rPr lang="en-US" sz="1800" dirty="0" smtClean="0"/>
              <a:t>procedures considered just and fair in civilized </a:t>
            </a:r>
            <a:r>
              <a:rPr lang="en-US" sz="1800" dirty="0" smtClean="0"/>
              <a:t>society</a:t>
            </a:r>
          </a:p>
          <a:p>
            <a:r>
              <a:rPr lang="en-US" sz="1800" dirty="0" smtClean="0"/>
              <a:t>The most significant aspect of </a:t>
            </a:r>
            <a:r>
              <a:rPr lang="en-US" sz="1800" i="1" dirty="0" err="1" smtClean="0"/>
              <a:t>Maneka</a:t>
            </a:r>
            <a:r>
              <a:rPr lang="en-US" sz="1800" i="1" dirty="0" smtClean="0"/>
              <a:t> Gandhi was that the </a:t>
            </a:r>
            <a:r>
              <a:rPr lang="en-US" sz="1800" i="1" dirty="0" smtClean="0"/>
              <a:t>Court </a:t>
            </a:r>
            <a:r>
              <a:rPr lang="en-US" sz="1800" dirty="0" smtClean="0"/>
              <a:t>laid </a:t>
            </a:r>
            <a:r>
              <a:rPr lang="en-US" sz="1800" dirty="0" smtClean="0"/>
              <a:t>down a seminal principle of constitutional interpretation: </a:t>
            </a:r>
            <a:r>
              <a:rPr lang="en-US" sz="1800" dirty="0" smtClean="0"/>
              <a:t>There cannot </a:t>
            </a:r>
            <a:r>
              <a:rPr lang="en-US" sz="1800" dirty="0" smtClean="0"/>
              <a:t>be a mere textual construction of the words of </a:t>
            </a:r>
            <a:r>
              <a:rPr lang="en-US" sz="1800" dirty="0" smtClean="0"/>
              <a:t>the Constitution</a:t>
            </a:r>
            <a:r>
              <a:rPr lang="en-US" sz="1800" dirty="0" smtClean="0"/>
              <a:t>. Those words are pregnant with meanings that </a:t>
            </a:r>
            <a:r>
              <a:rPr lang="en-US" sz="1800" dirty="0" smtClean="0"/>
              <a:t>unfold when </a:t>
            </a:r>
            <a:r>
              <a:rPr lang="en-US" sz="1800" dirty="0" smtClean="0"/>
              <a:t>different situations arise.</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i="1" dirty="0" smtClean="0"/>
              <a:t>Francis </a:t>
            </a:r>
            <a:r>
              <a:rPr lang="en-US" sz="2400" i="1" dirty="0" err="1" smtClean="0"/>
              <a:t>Coralie</a:t>
            </a:r>
            <a:r>
              <a:rPr lang="en-US" sz="2400" i="1" dirty="0" smtClean="0"/>
              <a:t> </a:t>
            </a:r>
            <a:r>
              <a:rPr lang="en-US" sz="2400" i="1" dirty="0" smtClean="0"/>
              <a:t>Mullin v</a:t>
            </a:r>
            <a:r>
              <a:rPr lang="en-US" sz="2400" i="1" dirty="0" smtClean="0"/>
              <a:t>. Administrator </a:t>
            </a:r>
            <a:r>
              <a:rPr lang="en-US" sz="2400" i="1" dirty="0" smtClean="0"/>
              <a:t>Union Territory of </a:t>
            </a:r>
            <a:r>
              <a:rPr lang="en-US" sz="2400" i="1" dirty="0" smtClean="0"/>
              <a:t>Delhi (1918) Justice </a:t>
            </a:r>
            <a:r>
              <a:rPr lang="en-US" sz="2400" i="1" dirty="0" err="1" smtClean="0"/>
              <a:t>Bhagwati</a:t>
            </a:r>
            <a:r>
              <a:rPr lang="en-US" sz="2400" i="1" dirty="0" smtClean="0"/>
              <a:t> held :</a:t>
            </a:r>
          </a:p>
          <a:p>
            <a:pPr algn="just"/>
            <a:r>
              <a:rPr lang="en-US" sz="2000" dirty="0" smtClean="0"/>
              <a:t>The </a:t>
            </a:r>
            <a:r>
              <a:rPr lang="en-US" sz="2000" dirty="0" smtClean="0"/>
              <a:t>principle of interpretation which means that </a:t>
            </a:r>
            <a:r>
              <a:rPr lang="en-US" sz="2000" dirty="0" smtClean="0"/>
              <a:t>a constitutional </a:t>
            </a:r>
            <a:r>
              <a:rPr lang="en-US" sz="2000" dirty="0" smtClean="0"/>
              <a:t>provision must be construed, not in a narrow </a:t>
            </a:r>
            <a:r>
              <a:rPr lang="en-US" sz="2000" dirty="0" smtClean="0"/>
              <a:t>and constricted </a:t>
            </a:r>
            <a:r>
              <a:rPr lang="en-US" sz="2000" dirty="0" smtClean="0"/>
              <a:t>sense, but in a wide and liberal manner so as </a:t>
            </a:r>
            <a:r>
              <a:rPr lang="en-US" sz="2000" dirty="0" smtClean="0"/>
              <a:t>to anticipate </a:t>
            </a:r>
            <a:r>
              <a:rPr lang="en-US" sz="2000" dirty="0" smtClean="0"/>
              <a:t>and take account of changing conditions </a:t>
            </a:r>
            <a:r>
              <a:rPr lang="en-US" sz="2000" dirty="0" smtClean="0"/>
              <a:t>and purposes </a:t>
            </a:r>
            <a:r>
              <a:rPr lang="en-US" sz="2000" dirty="0" smtClean="0"/>
              <a:t>so that the constitutional provision does not </a:t>
            </a:r>
            <a:r>
              <a:rPr lang="en-US" sz="2000" dirty="0" smtClean="0"/>
              <a:t>get atrophied </a:t>
            </a:r>
            <a:r>
              <a:rPr lang="en-US" sz="2000" dirty="0" smtClean="0"/>
              <a:t>or </a:t>
            </a:r>
            <a:r>
              <a:rPr lang="en-US" sz="2000" dirty="0" err="1" smtClean="0"/>
              <a:t>fossilised</a:t>
            </a:r>
            <a:r>
              <a:rPr lang="en-US" sz="2000" dirty="0" smtClean="0"/>
              <a:t> but remains flexible enough to meet </a:t>
            </a:r>
            <a:r>
              <a:rPr lang="en-US" sz="2000" dirty="0" smtClean="0"/>
              <a:t>the newly </a:t>
            </a:r>
            <a:r>
              <a:rPr lang="en-US" sz="2000" dirty="0" smtClean="0"/>
              <a:t>emerging problems and challenges, applies with </a:t>
            </a:r>
            <a:r>
              <a:rPr lang="en-US" sz="2000" dirty="0" smtClean="0"/>
              <a:t>greater force </a:t>
            </a:r>
            <a:r>
              <a:rPr lang="en-US" sz="2000" dirty="0" smtClean="0"/>
              <a:t>in relation to a fundamental right enacted by </a:t>
            </a:r>
            <a:r>
              <a:rPr lang="en-US" sz="2000" dirty="0" smtClean="0"/>
              <a:t>the Constitution</a:t>
            </a:r>
          </a:p>
          <a:p>
            <a:pPr algn="just"/>
            <a:r>
              <a:rPr lang="en-US" sz="2000" dirty="0" smtClean="0"/>
              <a:t>This dictum of </a:t>
            </a:r>
            <a:r>
              <a:rPr lang="en-US" sz="2000" dirty="0" err="1" smtClean="0"/>
              <a:t>Bhagwathi</a:t>
            </a:r>
            <a:r>
              <a:rPr lang="en-US" sz="2000" dirty="0" smtClean="0"/>
              <a:t> was further interpreted liberally by the Judiciary in a number of ways and introduced the Public Interest Litigation in India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Art 21</a:t>
            </a:r>
            <a:endParaRPr lang="en-US" dirty="0"/>
          </a:p>
        </p:txBody>
      </p:sp>
      <p:sp>
        <p:nvSpPr>
          <p:cNvPr id="3" name="Content Placeholder 2"/>
          <p:cNvSpPr>
            <a:spLocks noGrp="1"/>
          </p:cNvSpPr>
          <p:nvPr>
            <p:ph idx="1"/>
          </p:nvPr>
        </p:nvSpPr>
        <p:spPr/>
        <p:txBody>
          <a:bodyPr>
            <a:normAutofit/>
          </a:bodyPr>
          <a:lstStyle/>
          <a:p>
            <a:r>
              <a:rPr lang="en-US" sz="2400" dirty="0" smtClean="0"/>
              <a:t>It expanded the Jurisprudence slowly and extended to cloth a number of areas.</a:t>
            </a:r>
          </a:p>
          <a:p>
            <a:pPr algn="just"/>
            <a:r>
              <a:rPr lang="en-US" sz="2400" dirty="0" smtClean="0"/>
              <a:t>Criminal Law: Arrest; Custodial Violence; Preventive Detention; Handcuffing; Prison Torture; Law of Sexual Harassment; Women’s rights ; Domestic Violence;  Right to Fair Trial etc. </a:t>
            </a:r>
          </a:p>
          <a:p>
            <a:pPr algn="just"/>
            <a:r>
              <a:rPr lang="en-US" sz="2400" dirty="0" smtClean="0"/>
              <a:t>Rights extended under Art 21 are : Right to Live with human dignity; Right to Healthy environment; Right to Health; Free education; Emergency Medical Aid; Right to Shelter; Right to Livelihood; Right to legal aid; Right to Work; Right to speedy trial;   etc.</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1893</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Flow</vt:lpstr>
      <vt:lpstr>Urban</vt:lpstr>
      <vt:lpstr>JUDICIAL PROCESS AND HUMAN RIGHTS IN THE INDIAN SPHERE </vt:lpstr>
      <vt:lpstr>Introduction</vt:lpstr>
      <vt:lpstr>Meaning of Due Process In English context</vt:lpstr>
      <vt:lpstr>Judicial Process in India</vt:lpstr>
      <vt:lpstr>Due Process In India after sixties</vt:lpstr>
      <vt:lpstr>Black shadow of Judicial Activism</vt:lpstr>
      <vt:lpstr>Post Emergency Period</vt:lpstr>
      <vt:lpstr>Slide 8</vt:lpstr>
      <vt:lpstr>Expansion of Art 21</vt:lpstr>
      <vt:lpstr>Criticism on Judicial Activism</vt:lpstr>
      <vt:lpstr>Slide 11</vt:lpstr>
      <vt:lpstr>Slide 12</vt:lpstr>
      <vt:lpstr>Conclusion.</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PROCESS AND HUMAN RIGHTS IN THE INDIAN SPHERE </dc:title>
  <dc:creator>T.S.N.Sastry</dc:creator>
  <cp:lastModifiedBy>T.S.N.Sastry</cp:lastModifiedBy>
  <cp:revision>17</cp:revision>
  <dcterms:created xsi:type="dcterms:W3CDTF">2006-08-16T00:00:00Z</dcterms:created>
  <dcterms:modified xsi:type="dcterms:W3CDTF">2013-03-23T16:00:27Z</dcterms:modified>
</cp:coreProperties>
</file>