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39" autoAdjust="0"/>
    <p:restoredTop sz="94660"/>
  </p:normalViewPr>
  <p:slideViewPr>
    <p:cSldViewPr>
      <p:cViewPr>
        <p:scale>
          <a:sx n="100" d="100"/>
          <a:sy n="100" d="100"/>
        </p:scale>
        <p:origin x="-1008" y="6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0588BE8-BC06-41C5-A060-CCEEAA66D19F}" type="datetimeFigureOut">
              <a:rPr lang="en-US" smtClean="0"/>
              <a:pPr/>
              <a:t>07/10/2012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0B49DE7-D24E-4922-A061-4C2D78E860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588BE8-BC06-41C5-A060-CCEEAA66D19F}" type="datetimeFigureOut">
              <a:rPr lang="en-US" smtClean="0"/>
              <a:pPr/>
              <a:t>07/10/2012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49DE7-D24E-4922-A061-4C2D78E860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588BE8-BC06-41C5-A060-CCEEAA66D19F}" type="datetimeFigureOut">
              <a:rPr lang="en-US" smtClean="0"/>
              <a:pPr/>
              <a:t>07/10/2012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49DE7-D24E-4922-A061-4C2D78E860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0588BE8-BC06-41C5-A060-CCEEAA66D19F}" type="datetimeFigureOut">
              <a:rPr lang="en-US" smtClean="0"/>
              <a:pPr/>
              <a:t>07/10/2012</a:t>
            </a:fld>
            <a:endParaRPr lang="en-US"/>
          </a:p>
        </p:txBody>
      </p:sp>
      <p:sp>
        <p:nvSpPr>
          <p:cNvPr id="9" name="Slide Number Placeholder 8"/>
          <p:cNvSpPr>
            <a:spLocks noGrp="1"/>
          </p:cNvSpPr>
          <p:nvPr>
            <p:ph type="sldNum" sz="quarter" idx="15"/>
          </p:nvPr>
        </p:nvSpPr>
        <p:spPr/>
        <p:txBody>
          <a:bodyPr rtlCol="0"/>
          <a:lstStyle/>
          <a:p>
            <a:fld id="{10B49DE7-D24E-4922-A061-4C2D78E8600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0588BE8-BC06-41C5-A060-CCEEAA66D19F}" type="datetimeFigureOut">
              <a:rPr lang="en-US" smtClean="0"/>
              <a:pPr/>
              <a:t>07/10/2012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0B49DE7-D24E-4922-A061-4C2D78E860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0588BE8-BC06-41C5-A060-CCEEAA66D19F}" type="datetimeFigureOut">
              <a:rPr lang="en-US" smtClean="0"/>
              <a:pPr/>
              <a:t>07/10/2012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49DE7-D24E-4922-A061-4C2D78E8600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0588BE8-BC06-41C5-A060-CCEEAA66D19F}" type="datetimeFigureOut">
              <a:rPr lang="en-US" smtClean="0"/>
              <a:pPr/>
              <a:t>07/10/2012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B49DE7-D24E-4922-A061-4C2D78E8600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0588BE8-BC06-41C5-A060-CCEEAA66D19F}" type="datetimeFigureOut">
              <a:rPr lang="en-US" smtClean="0"/>
              <a:pPr/>
              <a:t>07/10/2012</a:t>
            </a:fld>
            <a:endParaRPr lang="en-US"/>
          </a:p>
        </p:txBody>
      </p:sp>
      <p:sp>
        <p:nvSpPr>
          <p:cNvPr id="7" name="Slide Number Placeholder 6"/>
          <p:cNvSpPr>
            <a:spLocks noGrp="1"/>
          </p:cNvSpPr>
          <p:nvPr>
            <p:ph type="sldNum" sz="quarter" idx="11"/>
          </p:nvPr>
        </p:nvSpPr>
        <p:spPr/>
        <p:txBody>
          <a:bodyPr rtlCol="0"/>
          <a:lstStyle/>
          <a:p>
            <a:fld id="{10B49DE7-D24E-4922-A061-4C2D78E8600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88BE8-BC06-41C5-A060-CCEEAA66D19F}" type="datetimeFigureOut">
              <a:rPr lang="en-US" smtClean="0"/>
              <a:pPr/>
              <a:t>07/10/2012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B49DE7-D24E-4922-A061-4C2D78E860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0588BE8-BC06-41C5-A060-CCEEAA66D19F}" type="datetimeFigureOut">
              <a:rPr lang="en-US" smtClean="0"/>
              <a:pPr/>
              <a:t>07/10/2012</a:t>
            </a:fld>
            <a:endParaRPr lang="en-US"/>
          </a:p>
        </p:txBody>
      </p:sp>
      <p:sp>
        <p:nvSpPr>
          <p:cNvPr id="22" name="Slide Number Placeholder 21"/>
          <p:cNvSpPr>
            <a:spLocks noGrp="1"/>
          </p:cNvSpPr>
          <p:nvPr>
            <p:ph type="sldNum" sz="quarter" idx="15"/>
          </p:nvPr>
        </p:nvSpPr>
        <p:spPr/>
        <p:txBody>
          <a:bodyPr rtlCol="0"/>
          <a:lstStyle/>
          <a:p>
            <a:fld id="{10B49DE7-D24E-4922-A061-4C2D78E8600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0588BE8-BC06-41C5-A060-CCEEAA66D19F}" type="datetimeFigureOut">
              <a:rPr lang="en-US" smtClean="0"/>
              <a:pPr/>
              <a:t>07/10/2012</a:t>
            </a:fld>
            <a:endParaRPr lang="en-US"/>
          </a:p>
        </p:txBody>
      </p:sp>
      <p:sp>
        <p:nvSpPr>
          <p:cNvPr id="18" name="Slide Number Placeholder 17"/>
          <p:cNvSpPr>
            <a:spLocks noGrp="1"/>
          </p:cNvSpPr>
          <p:nvPr>
            <p:ph type="sldNum" sz="quarter" idx="11"/>
          </p:nvPr>
        </p:nvSpPr>
        <p:spPr/>
        <p:txBody>
          <a:bodyPr rtlCol="0"/>
          <a:lstStyle/>
          <a:p>
            <a:fld id="{10B49DE7-D24E-4922-A061-4C2D78E8600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0588BE8-BC06-41C5-A060-CCEEAA66D19F}" type="datetimeFigureOut">
              <a:rPr lang="en-US" smtClean="0"/>
              <a:pPr/>
              <a:t>07/10/2012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0B49DE7-D24E-4922-A061-4C2D78E860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7772400" cy="2305051"/>
          </a:xfrm>
        </p:spPr>
        <p:txBody>
          <a:bodyPr>
            <a:normAutofit/>
          </a:bodyPr>
          <a:lstStyle/>
          <a:p>
            <a:r>
              <a:rPr lang="en-US" b="1" dirty="0" smtClean="0"/>
              <a:t>DATA ANALYSIS AND TOOLS IN LEGAL RESEARCH</a:t>
            </a:r>
            <a:br>
              <a:rPr lang="en-US" b="1" dirty="0" smtClean="0"/>
            </a:br>
            <a:endParaRPr lang="en-US" dirty="0"/>
          </a:p>
        </p:txBody>
      </p:sp>
      <p:sp>
        <p:nvSpPr>
          <p:cNvPr id="3" name="Subtitle 2"/>
          <p:cNvSpPr>
            <a:spLocks noGrp="1"/>
          </p:cNvSpPr>
          <p:nvPr>
            <p:ph type="subTitle" idx="1"/>
          </p:nvPr>
        </p:nvSpPr>
        <p:spPr>
          <a:xfrm>
            <a:off x="2286000" y="4267200"/>
            <a:ext cx="6172200" cy="2107722"/>
          </a:xfrm>
        </p:spPr>
        <p:txBody>
          <a:bodyPr>
            <a:normAutofit/>
          </a:bodyPr>
          <a:lstStyle/>
          <a:p>
            <a:pPr algn="r"/>
            <a:r>
              <a:rPr lang="en-US" dirty="0" smtClean="0"/>
              <a:t>Dr </a:t>
            </a:r>
            <a:r>
              <a:rPr lang="en-US" dirty="0"/>
              <a:t>TSN </a:t>
            </a:r>
            <a:r>
              <a:rPr lang="en-US" dirty="0" err="1"/>
              <a:t>Sastry</a:t>
            </a:r>
            <a:endParaRPr lang="en-US" dirty="0"/>
          </a:p>
          <a:p>
            <a:pPr algn="r"/>
            <a:r>
              <a:rPr lang="en-US" dirty="0"/>
              <a:t>Prof &amp; Head</a:t>
            </a:r>
          </a:p>
          <a:p>
            <a:pPr algn="r"/>
            <a:r>
              <a:rPr lang="en-US" dirty="0"/>
              <a:t>Department of Law</a:t>
            </a:r>
          </a:p>
          <a:p>
            <a:pPr algn="r"/>
            <a:r>
              <a:rPr lang="en-US" dirty="0"/>
              <a:t>University of </a:t>
            </a:r>
            <a:r>
              <a:rPr lang="en-US" dirty="0" err="1"/>
              <a:t>Pune</a:t>
            </a:r>
            <a:endParaRPr lang="en-US" dirty="0"/>
          </a:p>
          <a:p>
            <a:r>
              <a:rPr lang="en-US" dirty="0"/>
              <a:t> </a:t>
            </a:r>
          </a:p>
          <a:p>
            <a:endParaRPr lang="en-US" dirty="0"/>
          </a:p>
        </p:txBody>
      </p:sp>
      <p:pic>
        <p:nvPicPr>
          <p:cNvPr id="4" name="Picture 3" descr="Guest_BLOG_art.jpg"/>
          <p:cNvPicPr>
            <a:picLocks noChangeAspect="1"/>
          </p:cNvPicPr>
          <p:nvPr/>
        </p:nvPicPr>
        <p:blipFill>
          <a:blip r:embed="rId2"/>
          <a:stretch>
            <a:fillRect/>
          </a:stretch>
        </p:blipFill>
        <p:spPr>
          <a:xfrm>
            <a:off x="2895600" y="2819980"/>
            <a:ext cx="3505200" cy="3518534"/>
          </a:xfrm>
          <a:prstGeom prst="rect">
            <a:avLst/>
          </a:prstGeom>
        </p:spPr>
      </p:pic>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aw\Desktop\legal data reserach\legal-settlements.jpg"/>
          <p:cNvPicPr>
            <a:picLocks noChangeAspect="1" noChangeArrowheads="1"/>
          </p:cNvPicPr>
          <p:nvPr/>
        </p:nvPicPr>
        <p:blipFill>
          <a:blip r:embed="rId2">
            <a:duotone>
              <a:schemeClr val="accent3">
                <a:shade val="45000"/>
                <a:satMod val="135000"/>
              </a:schemeClr>
              <a:prstClr val="white"/>
            </a:duotone>
          </a:blip>
          <a:srcRect/>
          <a:stretch>
            <a:fillRect/>
          </a:stretch>
        </p:blipFill>
        <p:spPr bwMode="auto">
          <a:xfrm>
            <a:off x="152400" y="228600"/>
            <a:ext cx="8763000" cy="1295400"/>
          </a:xfrm>
          <a:prstGeom prst="rect">
            <a:avLst/>
          </a:prstGeom>
          <a:noFill/>
        </p:spPr>
      </p:pic>
      <p:sp>
        <p:nvSpPr>
          <p:cNvPr id="2" name="Title 1"/>
          <p:cNvSpPr>
            <a:spLocks noGrp="1"/>
          </p:cNvSpPr>
          <p:nvPr>
            <p:ph type="title"/>
          </p:nvPr>
        </p:nvSpPr>
        <p:spPr/>
        <p:txBody>
          <a:bodyPr/>
          <a:lstStyle/>
          <a:p>
            <a:r>
              <a:rPr lang="en-US" dirty="0" smtClean="0">
                <a:solidFill>
                  <a:schemeClr val="bg1"/>
                </a:solidFill>
                <a:effectLst>
                  <a:outerShdw blurRad="38100" dist="38100" dir="2700000" algn="tl">
                    <a:srgbClr val="000000">
                      <a:alpha val="43137"/>
                    </a:srgbClr>
                  </a:outerShdw>
                </a:effectLst>
              </a:rPr>
              <a:t>Introduction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152400" y="1524000"/>
            <a:ext cx="8382000" cy="4949952"/>
          </a:xfrm>
        </p:spPr>
        <p:txBody>
          <a:bodyPr/>
          <a:lstStyle/>
          <a:p>
            <a:pPr algn="just"/>
            <a:r>
              <a:rPr lang="en-US" dirty="0" smtClean="0"/>
              <a:t>Research play a vital role in every field especially in a normative science like Law.</a:t>
            </a:r>
          </a:p>
          <a:p>
            <a:pPr algn="just"/>
            <a:r>
              <a:rPr lang="en-US" dirty="0" smtClean="0"/>
              <a:t>Research design mostly involves the process of moving from concept to result orientation. </a:t>
            </a:r>
          </a:p>
          <a:p>
            <a:pPr algn="just"/>
            <a:r>
              <a:rPr lang="en-US" dirty="0" smtClean="0"/>
              <a:t>To undertake a comprehensive study the most important to this is Data collection and Analysis. In Data collection and Analysis a number of approaches are required in order to enable a researcher to find out high quality inferences. </a:t>
            </a:r>
          </a:p>
          <a:p>
            <a:pPr algn="just"/>
            <a:r>
              <a:rPr lang="en-US" dirty="0" smtClean="0"/>
              <a:t>In this apart from various tools and approaches of interdisciplinary, Statistics play a vital role which mostly not realised by legal scholars</a:t>
            </a:r>
            <a:endParaRPr lang="en-US" dirty="0"/>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aw\Desktop\legal data reserach\Stats.jpg"/>
          <p:cNvPicPr>
            <a:picLocks noChangeAspect="1" noChangeArrowheads="1"/>
          </p:cNvPicPr>
          <p:nvPr/>
        </p:nvPicPr>
        <p:blipFill>
          <a:blip r:embed="rId2"/>
          <a:srcRect l="17391" t="5556"/>
          <a:stretch>
            <a:fillRect/>
          </a:stretch>
        </p:blipFill>
        <p:spPr bwMode="auto">
          <a:xfrm>
            <a:off x="3124200" y="0"/>
            <a:ext cx="5791200" cy="2461260"/>
          </a:xfrm>
          <a:prstGeom prst="rect">
            <a:avLst/>
          </a:prstGeom>
          <a:ln>
            <a:noFill/>
          </a:ln>
          <a:effectLst>
            <a:softEdge rad="112500"/>
          </a:effectLst>
        </p:spPr>
      </p:pic>
      <p:sp>
        <p:nvSpPr>
          <p:cNvPr id="2" name="Title 1"/>
          <p:cNvSpPr>
            <a:spLocks noGrp="1"/>
          </p:cNvSpPr>
          <p:nvPr>
            <p:ph type="title"/>
          </p:nvPr>
        </p:nvSpPr>
        <p:spPr>
          <a:xfrm>
            <a:off x="0" y="304800"/>
            <a:ext cx="7086600" cy="990600"/>
          </a:xfrm>
        </p:spPr>
        <p:txBody>
          <a:bodyPr>
            <a:noAutofit/>
          </a:bodyPr>
          <a:lstStyle/>
          <a:p>
            <a:r>
              <a:rPr lang="en-US" sz="3200" b="1" dirty="0" smtClean="0">
                <a:solidFill>
                  <a:srgbClr val="FF0000"/>
                </a:solidFill>
              </a:rPr>
              <a:t>Relation between Law </a:t>
            </a:r>
            <a:br>
              <a:rPr lang="en-US" sz="3200" b="1" dirty="0" smtClean="0">
                <a:solidFill>
                  <a:srgbClr val="FF0000"/>
                </a:solidFill>
              </a:rPr>
            </a:br>
            <a:r>
              <a:rPr lang="en-US" sz="3200" b="1" dirty="0" smtClean="0">
                <a:solidFill>
                  <a:srgbClr val="FF0000"/>
                </a:solidFill>
              </a:rPr>
              <a:t>and Statistics</a:t>
            </a:r>
            <a:endParaRPr lang="en-US" sz="3200" b="1" dirty="0">
              <a:solidFill>
                <a:srgbClr val="FF0000"/>
              </a:solidFill>
            </a:endParaRPr>
          </a:p>
        </p:txBody>
      </p:sp>
      <p:sp>
        <p:nvSpPr>
          <p:cNvPr id="3" name="Content Placeholder 2"/>
          <p:cNvSpPr>
            <a:spLocks noGrp="1"/>
          </p:cNvSpPr>
          <p:nvPr>
            <p:ph sz="quarter" idx="1"/>
          </p:nvPr>
        </p:nvSpPr>
        <p:spPr>
          <a:xfrm>
            <a:off x="304800" y="2362200"/>
            <a:ext cx="7924800" cy="4191000"/>
          </a:xfrm>
        </p:spPr>
        <p:txBody>
          <a:bodyPr>
            <a:normAutofit lnSpcReduction="10000"/>
          </a:bodyPr>
          <a:lstStyle/>
          <a:p>
            <a:pPr algn="just"/>
            <a:r>
              <a:rPr lang="en-US" dirty="0"/>
              <a:t> </a:t>
            </a:r>
            <a:r>
              <a:rPr lang="en-US" b="1" dirty="0"/>
              <a:t>What is statistics?</a:t>
            </a:r>
            <a:r>
              <a:rPr lang="en-US" dirty="0"/>
              <a:t> </a:t>
            </a:r>
            <a:endParaRPr lang="en-US" dirty="0" smtClean="0"/>
          </a:p>
          <a:p>
            <a:pPr algn="just">
              <a:buNone/>
            </a:pPr>
            <a:r>
              <a:rPr lang="en-US" dirty="0" smtClean="0"/>
              <a:t>	According </a:t>
            </a:r>
            <a:r>
              <a:rPr lang="en-US" dirty="0"/>
              <a:t>to </a:t>
            </a:r>
            <a:r>
              <a:rPr lang="en-US" b="1" dirty="0"/>
              <a:t>Wallis and </a:t>
            </a:r>
            <a:r>
              <a:rPr lang="en-US" b="1" dirty="0" smtClean="0"/>
              <a:t>Roberts- </a:t>
            </a:r>
            <a:r>
              <a:rPr lang="en-US" dirty="0" smtClean="0"/>
              <a:t>Statistics </a:t>
            </a:r>
            <a:r>
              <a:rPr lang="en-US" dirty="0"/>
              <a:t>is a body of methods for making wise decisions in the face of uncertainty. </a:t>
            </a:r>
            <a:endParaRPr lang="en-US" dirty="0" smtClean="0"/>
          </a:p>
          <a:p>
            <a:pPr algn="just"/>
            <a:endParaRPr lang="en-US" dirty="0" smtClean="0"/>
          </a:p>
          <a:p>
            <a:pPr algn="just"/>
            <a:r>
              <a:rPr lang="en-US" b="1" dirty="0" smtClean="0"/>
              <a:t>Horace </a:t>
            </a:r>
            <a:r>
              <a:rPr lang="en-US" b="1" dirty="0" err="1" smtClean="0"/>
              <a:t>Secrist</a:t>
            </a:r>
            <a:r>
              <a:rPr lang="en-US" b="1" dirty="0" smtClean="0"/>
              <a:t>: </a:t>
            </a:r>
            <a:r>
              <a:rPr lang="en-US" dirty="0" smtClean="0"/>
              <a:t>“ By </a:t>
            </a:r>
            <a:r>
              <a:rPr lang="en-US" dirty="0"/>
              <a:t>Statistics we mean aggregates of facts affected to a marked extend by multiplicity of causes numerically expressed, enumerated or estimated according to reasonable standards of accuracy, collected in a systematic manner for a pre-determined purpose and placed in relation to each other.” </a:t>
            </a:r>
          </a:p>
          <a:p>
            <a:endParaRPr lang="en-US" dirty="0" smtClean="0"/>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Data Analysis</a:t>
            </a:r>
            <a:endParaRPr lang="en-US" dirty="0"/>
          </a:p>
        </p:txBody>
      </p:sp>
      <p:sp>
        <p:nvSpPr>
          <p:cNvPr id="3" name="Content Placeholder 2"/>
          <p:cNvSpPr>
            <a:spLocks noGrp="1"/>
          </p:cNvSpPr>
          <p:nvPr>
            <p:ph sz="quarter" idx="1"/>
          </p:nvPr>
        </p:nvSpPr>
        <p:spPr/>
        <p:txBody>
          <a:bodyPr>
            <a:normAutofit/>
          </a:bodyPr>
          <a:lstStyle/>
          <a:p>
            <a:pPr algn="just"/>
            <a:r>
              <a:rPr lang="en-US" b="1" dirty="0"/>
              <a:t>There should be aggregates of </a:t>
            </a:r>
            <a:r>
              <a:rPr lang="en-US" b="1" dirty="0" smtClean="0"/>
              <a:t>facts</a:t>
            </a:r>
            <a:r>
              <a:rPr lang="en-US" dirty="0" smtClean="0"/>
              <a:t> </a:t>
            </a:r>
            <a:endParaRPr lang="en-US" dirty="0"/>
          </a:p>
          <a:p>
            <a:pPr algn="just"/>
            <a:r>
              <a:rPr lang="en-US" b="1" dirty="0"/>
              <a:t>They should be affected to a marked extent by multiplicity of </a:t>
            </a:r>
            <a:r>
              <a:rPr lang="en-US" b="1" dirty="0" smtClean="0"/>
              <a:t>causes</a:t>
            </a:r>
            <a:r>
              <a:rPr lang="en-US" dirty="0" smtClean="0"/>
              <a:t>   </a:t>
            </a:r>
            <a:endParaRPr lang="en-US" dirty="0"/>
          </a:p>
          <a:p>
            <a:pPr algn="just"/>
            <a:r>
              <a:rPr lang="en-US" b="1" dirty="0"/>
              <a:t>They should be numerically </a:t>
            </a:r>
            <a:r>
              <a:rPr lang="en-US" b="1" dirty="0" smtClean="0"/>
              <a:t>Expressed</a:t>
            </a:r>
            <a:endParaRPr lang="en-US" dirty="0"/>
          </a:p>
          <a:p>
            <a:pPr algn="just"/>
            <a:r>
              <a:rPr lang="en-US" b="1" dirty="0"/>
              <a:t>They should be estimated according to reasonable </a:t>
            </a:r>
            <a:r>
              <a:rPr lang="en-US" b="1" dirty="0" smtClean="0"/>
              <a:t>accuracy</a:t>
            </a:r>
            <a:endParaRPr lang="en-US" dirty="0"/>
          </a:p>
          <a:p>
            <a:pPr algn="just"/>
            <a:r>
              <a:rPr lang="en-US" b="1" dirty="0"/>
              <a:t>Data should be systematic collection</a:t>
            </a:r>
            <a:r>
              <a:rPr lang="en-US" dirty="0"/>
              <a:t>  </a:t>
            </a:r>
          </a:p>
          <a:p>
            <a:pPr algn="just"/>
            <a:r>
              <a:rPr lang="en-US" b="1" dirty="0"/>
              <a:t>Data Need to be Collected for a Pre Determined Purpose</a:t>
            </a:r>
            <a:r>
              <a:rPr lang="en-US" dirty="0"/>
              <a:t> </a:t>
            </a:r>
          </a:p>
          <a:p>
            <a:pPr algn="just"/>
            <a:r>
              <a:rPr lang="en-US" b="1" dirty="0"/>
              <a:t>Statistics should be placed in relation to each other </a:t>
            </a:r>
            <a:r>
              <a:rPr lang="en-US" b="1" dirty="0" smtClean="0"/>
              <a:t>Science</a:t>
            </a:r>
            <a:endParaRPr lang="en-US" dirty="0"/>
          </a:p>
          <a:p>
            <a:endParaRPr lang="en-US" dirty="0"/>
          </a:p>
        </p:txBody>
      </p:sp>
      <p:pic>
        <p:nvPicPr>
          <p:cNvPr id="3074" name="Picture 2" descr="C:\Users\Law\Desktop\legal data reserach\Dataanalysis_1.jpg"/>
          <p:cNvPicPr>
            <a:picLocks noChangeAspect="1" noChangeArrowheads="1"/>
          </p:cNvPicPr>
          <p:nvPr/>
        </p:nvPicPr>
        <p:blipFill>
          <a:blip r:embed="rId2"/>
          <a:srcRect/>
          <a:stretch>
            <a:fillRect/>
          </a:stretch>
        </p:blipFill>
        <p:spPr bwMode="auto">
          <a:xfrm>
            <a:off x="5562600" y="380999"/>
            <a:ext cx="3140075" cy="1679665"/>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Statistical instruments in Legal Research:</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a:lnSpc>
                <a:spcPct val="150000"/>
              </a:lnSpc>
            </a:pPr>
            <a:r>
              <a:rPr lang="en-US" dirty="0" smtClean="0"/>
              <a:t>Identification of Variables  </a:t>
            </a:r>
          </a:p>
          <a:p>
            <a:pPr algn="just">
              <a:lnSpc>
                <a:spcPct val="150000"/>
              </a:lnSpc>
            </a:pPr>
            <a:r>
              <a:rPr lang="en-US" dirty="0" smtClean="0"/>
              <a:t>Back Ground Variables  </a:t>
            </a:r>
          </a:p>
          <a:p>
            <a:pPr algn="just">
              <a:lnSpc>
                <a:spcPct val="150000"/>
              </a:lnSpc>
            </a:pPr>
            <a:r>
              <a:rPr lang="en-US" dirty="0" smtClean="0"/>
              <a:t>Chronological  Factors</a:t>
            </a:r>
            <a:endParaRPr lang="en-US" dirty="0"/>
          </a:p>
          <a:p>
            <a:pPr algn="just">
              <a:lnSpc>
                <a:spcPct val="150000"/>
              </a:lnSpc>
            </a:pPr>
            <a:r>
              <a:rPr lang="en-US" dirty="0" smtClean="0"/>
              <a:t>Substantive Provisions</a:t>
            </a:r>
          </a:p>
          <a:p>
            <a:pPr algn="just">
              <a:lnSpc>
                <a:spcPct val="150000"/>
              </a:lnSpc>
            </a:pPr>
            <a:r>
              <a:rPr lang="en-US" dirty="0" smtClean="0"/>
              <a:t>Outcome Variables</a:t>
            </a:r>
          </a:p>
          <a:p>
            <a:pPr algn="just">
              <a:lnSpc>
                <a:spcPct val="150000"/>
              </a:lnSpc>
            </a:pPr>
            <a:r>
              <a:rPr lang="en-US" dirty="0" smtClean="0"/>
              <a:t>Qualitative Analysis</a:t>
            </a:r>
          </a:p>
          <a:p>
            <a:endParaRPr lang="en-US" dirty="0"/>
          </a:p>
        </p:txBody>
      </p:sp>
      <p:pic>
        <p:nvPicPr>
          <p:cNvPr id="4098" name="Picture 2" descr="C:\Users\Law\Desktop\legal data reserach\data_analysis2.jpg"/>
          <p:cNvPicPr>
            <a:picLocks noChangeAspect="1" noChangeArrowheads="1"/>
          </p:cNvPicPr>
          <p:nvPr/>
        </p:nvPicPr>
        <p:blipFill>
          <a:blip r:embed="rId2"/>
          <a:srcRect l="3636" t="1887"/>
          <a:stretch>
            <a:fillRect/>
          </a:stretch>
        </p:blipFill>
        <p:spPr bwMode="auto">
          <a:xfrm>
            <a:off x="4186604" y="1524000"/>
            <a:ext cx="4271596" cy="4191000"/>
          </a:xfrm>
          <a:prstGeom prst="rect">
            <a:avLst/>
          </a:prstGeom>
          <a:noFill/>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655638"/>
          </a:xfrm>
        </p:spPr>
        <p:txBody>
          <a:bodyPr>
            <a:normAutofit/>
          </a:bodyPr>
          <a:lstStyle/>
          <a:p>
            <a:r>
              <a:rPr lang="en-US" dirty="0" smtClean="0"/>
              <a:t>The </a:t>
            </a:r>
            <a:r>
              <a:rPr lang="en-US" dirty="0"/>
              <a:t>general Methods to  Analyse data </a:t>
            </a:r>
          </a:p>
        </p:txBody>
      </p:sp>
      <p:sp>
        <p:nvSpPr>
          <p:cNvPr id="3" name="Content Placeholder 2"/>
          <p:cNvSpPr>
            <a:spLocks noGrp="1"/>
          </p:cNvSpPr>
          <p:nvPr>
            <p:ph sz="quarter" idx="1"/>
          </p:nvPr>
        </p:nvSpPr>
        <p:spPr>
          <a:xfrm>
            <a:off x="228600" y="838200"/>
            <a:ext cx="8458200" cy="6019800"/>
          </a:xfrm>
        </p:spPr>
        <p:txBody>
          <a:bodyPr>
            <a:normAutofit fontScale="85000" lnSpcReduction="20000"/>
          </a:bodyPr>
          <a:lstStyle/>
          <a:p>
            <a:pPr algn="just">
              <a:lnSpc>
                <a:spcPct val="200000"/>
              </a:lnSpc>
            </a:pPr>
            <a:r>
              <a:rPr lang="en-US" b="1" dirty="0"/>
              <a:t>Qualitative </a:t>
            </a:r>
            <a:r>
              <a:rPr lang="en-US" b="1" dirty="0" smtClean="0"/>
              <a:t>Analysis-  </a:t>
            </a:r>
            <a:r>
              <a:rPr lang="en-US" dirty="0" smtClean="0"/>
              <a:t>It mainly </a:t>
            </a:r>
            <a:r>
              <a:rPr lang="en-US" dirty="0"/>
              <a:t>aims at the usefulness of the data and the interactions/interviews that a researcher has had with the participants of the project. </a:t>
            </a:r>
          </a:p>
          <a:p>
            <a:pPr algn="just">
              <a:lnSpc>
                <a:spcPct val="200000"/>
              </a:lnSpc>
            </a:pPr>
            <a:r>
              <a:rPr lang="en-US" b="1" dirty="0"/>
              <a:t>Interviews Case Studies and Observatory </a:t>
            </a:r>
            <a:r>
              <a:rPr lang="en-US" b="1" dirty="0" smtClean="0"/>
              <a:t>Methods:  </a:t>
            </a:r>
            <a:r>
              <a:rPr lang="en-US" dirty="0" smtClean="0"/>
              <a:t>It Includes extensive </a:t>
            </a:r>
            <a:r>
              <a:rPr lang="en-US" dirty="0"/>
              <a:t>methodic aspects like interviews with public,  case studies that affect a section of people, observation of methods by participatory means, analaysing the data of cases and legislation and all these are necessary. </a:t>
            </a:r>
            <a:endParaRPr lang="en-US" dirty="0" smtClean="0"/>
          </a:p>
          <a:p>
            <a:pPr algn="just">
              <a:lnSpc>
                <a:spcPct val="200000"/>
              </a:lnSpc>
            </a:pPr>
            <a:r>
              <a:rPr lang="en-US" dirty="0" smtClean="0"/>
              <a:t> </a:t>
            </a:r>
            <a:r>
              <a:rPr lang="en-US" b="1" dirty="0" smtClean="0"/>
              <a:t>Content Analysis:</a:t>
            </a:r>
            <a:r>
              <a:rPr lang="en-US" dirty="0" smtClean="0"/>
              <a:t> It includes analysis of the </a:t>
            </a:r>
            <a:r>
              <a:rPr lang="en-US" dirty="0"/>
              <a:t>books, articles, journals, case studies, legal briefs, case studies undertaken, periodical analysis and other aspects. </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a:xfrm>
            <a:off x="457200" y="1600200"/>
            <a:ext cx="7467600" cy="4953000"/>
          </a:xfrm>
        </p:spPr>
        <p:txBody>
          <a:bodyPr>
            <a:normAutofit lnSpcReduction="10000"/>
          </a:bodyPr>
          <a:lstStyle/>
          <a:p>
            <a:pPr algn="just"/>
            <a:r>
              <a:rPr lang="en-US" sz="2800" b="1" dirty="0" smtClean="0"/>
              <a:t>Quantitative Analysis</a:t>
            </a:r>
            <a:r>
              <a:rPr lang="en-US" sz="2800" dirty="0" smtClean="0"/>
              <a:t>: </a:t>
            </a:r>
          </a:p>
          <a:p>
            <a:pPr algn="just">
              <a:buNone/>
            </a:pPr>
            <a:r>
              <a:rPr lang="en-US" sz="2800" dirty="0" smtClean="0"/>
              <a:t>	</a:t>
            </a:r>
            <a:r>
              <a:rPr lang="en-US" sz="2500" dirty="0" smtClean="0"/>
              <a:t>It is </a:t>
            </a:r>
            <a:r>
              <a:rPr lang="en-US" sz="2500" dirty="0"/>
              <a:t>a factor which helps a research to collect the data and analyse the varied results.  For any aspect of legal research this is helpful. </a:t>
            </a:r>
            <a:endParaRPr lang="en-US" sz="2500" dirty="0" smtClean="0"/>
          </a:p>
          <a:p>
            <a:pPr algn="just"/>
            <a:r>
              <a:rPr lang="en-US" sz="2800" b="1" dirty="0" smtClean="0"/>
              <a:t>Data Presentation and Analysis</a:t>
            </a:r>
            <a:r>
              <a:rPr lang="en-US" sz="2800" dirty="0" smtClean="0"/>
              <a:t>: </a:t>
            </a:r>
          </a:p>
          <a:p>
            <a:pPr algn="just">
              <a:buNone/>
            </a:pPr>
            <a:r>
              <a:rPr lang="en-US" sz="2800" dirty="0" smtClean="0"/>
              <a:t>	</a:t>
            </a:r>
            <a:r>
              <a:rPr lang="en-US" sz="2500" dirty="0" smtClean="0"/>
              <a:t>The collected </a:t>
            </a:r>
            <a:r>
              <a:rPr lang="en-US" sz="2500" dirty="0"/>
              <a:t>data need to be analysed </a:t>
            </a:r>
            <a:r>
              <a:rPr lang="en-US" sz="2500" dirty="0" smtClean="0"/>
              <a:t>and presented </a:t>
            </a:r>
            <a:r>
              <a:rPr lang="en-US" sz="2500" dirty="0"/>
              <a:t>in a systematic manner and perspective. </a:t>
            </a:r>
            <a:endParaRPr lang="en-US" sz="2500" dirty="0" smtClean="0"/>
          </a:p>
          <a:p>
            <a:pPr algn="just"/>
            <a:r>
              <a:rPr lang="en-US" sz="2800" b="1" dirty="0" smtClean="0"/>
              <a:t>Writing up the thesis or Paper</a:t>
            </a:r>
            <a:r>
              <a:rPr lang="en-US" sz="2800" dirty="0" smtClean="0"/>
              <a:t>: </a:t>
            </a:r>
          </a:p>
          <a:p>
            <a:pPr lvl="1" algn="just">
              <a:buNone/>
            </a:pPr>
            <a:r>
              <a:rPr lang="en-US" sz="2500" dirty="0" smtClean="0"/>
              <a:t>After </a:t>
            </a:r>
            <a:r>
              <a:rPr lang="en-US" sz="2500" dirty="0"/>
              <a:t>analysis, and study the writing of paper </a:t>
            </a:r>
            <a:r>
              <a:rPr lang="en-US" sz="2500" dirty="0" smtClean="0"/>
              <a:t>has</a:t>
            </a:r>
          </a:p>
          <a:p>
            <a:pPr lvl="1" algn="just">
              <a:buNone/>
            </a:pPr>
            <a:r>
              <a:rPr lang="en-US" sz="2500" dirty="0" smtClean="0"/>
              <a:t>different </a:t>
            </a:r>
            <a:r>
              <a:rPr lang="en-US" sz="2500" dirty="0"/>
              <a:t>stages. It needs a proper </a:t>
            </a:r>
            <a:r>
              <a:rPr lang="en-US" sz="2500" dirty="0" smtClean="0"/>
              <a:t>presentation</a:t>
            </a:r>
          </a:p>
          <a:p>
            <a:pPr lvl="1" algn="just">
              <a:buNone/>
            </a:pPr>
            <a:r>
              <a:rPr lang="en-US" sz="2500" dirty="0" smtClean="0"/>
              <a:t>style.</a:t>
            </a:r>
          </a:p>
          <a:p>
            <a:endParaRPr lang="en-US" b="1"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1000"/>
                                        <p:tgtEl>
                                          <p:spTgt spid="3">
                                            <p:txEl>
                                              <p:pRg st="4" end="4"/>
                                            </p:txEl>
                                          </p:spTgt>
                                        </p:tgtEl>
                                      </p:cBhvr>
                                    </p:animEffect>
                                  </p:childTnLst>
                                </p:cTn>
                              </p:par>
                              <p:par>
                                <p:cTn id="33" presetID="8" presetClass="entr" presetSubtype="16"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amond(in)">
                                      <p:cBhvr>
                                        <p:cTn id="35" dur="1000"/>
                                        <p:tgtEl>
                                          <p:spTgt spid="3">
                                            <p:txEl>
                                              <p:pRg st="5" end="5"/>
                                            </p:txEl>
                                          </p:spTgt>
                                        </p:tgtEl>
                                      </p:cBhvr>
                                    </p:animEffect>
                                  </p:childTnLst>
                                </p:cTn>
                              </p:par>
                              <p:par>
                                <p:cTn id="36" presetID="8" presetClass="entr" presetSubtype="16"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amond(in)">
                                      <p:cBhvr>
                                        <p:cTn id="38" dur="1000"/>
                                        <p:tgtEl>
                                          <p:spTgt spid="3">
                                            <p:txEl>
                                              <p:pRg st="6" end="6"/>
                                            </p:txEl>
                                          </p:spTgt>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diamond(in)">
                                      <p:cBhvr>
                                        <p:cTn id="4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467600" cy="1143000"/>
          </a:xfrm>
        </p:spPr>
        <p:txBody>
          <a:bodyPr/>
          <a:lstStyle/>
          <a:p>
            <a:r>
              <a:rPr lang="en-US" dirty="0" smtClean="0"/>
              <a:t>Conclusion</a:t>
            </a:r>
            <a:endParaRPr lang="en-US" dirty="0"/>
          </a:p>
        </p:txBody>
      </p:sp>
      <p:sp>
        <p:nvSpPr>
          <p:cNvPr id="3" name="Content Placeholder 2"/>
          <p:cNvSpPr>
            <a:spLocks noGrp="1"/>
          </p:cNvSpPr>
          <p:nvPr>
            <p:ph sz="quarter" idx="1"/>
          </p:nvPr>
        </p:nvSpPr>
        <p:spPr>
          <a:xfrm>
            <a:off x="457200" y="1066800"/>
            <a:ext cx="7696200" cy="5791200"/>
          </a:xfrm>
        </p:spPr>
        <p:txBody>
          <a:bodyPr>
            <a:normAutofit fontScale="92500" lnSpcReduction="10000"/>
          </a:bodyPr>
          <a:lstStyle/>
          <a:p>
            <a:r>
              <a:rPr lang="en-US" dirty="0" smtClean="0"/>
              <a:t>The above brief view brings in that collecting codification analysis of a data play a vital role in legal research.</a:t>
            </a:r>
          </a:p>
          <a:p>
            <a:r>
              <a:rPr lang="en-US" dirty="0" smtClean="0"/>
              <a:t>Apart from all interfaces statistical interface is significant in order to eliminate the quantification of uncertainties.</a:t>
            </a:r>
          </a:p>
          <a:p>
            <a:r>
              <a:rPr lang="en-US" sz="2600" b="1" u="sng" dirty="0" smtClean="0">
                <a:effectLst>
                  <a:outerShdw blurRad="38100" dist="38100" dir="2700000" algn="tl">
                    <a:srgbClr val="000000">
                      <a:alpha val="43137"/>
                    </a:srgbClr>
                  </a:outerShdw>
                </a:effectLst>
              </a:rPr>
              <a:t>Theoritisation of research </a:t>
            </a:r>
            <a:r>
              <a:rPr lang="en-US" dirty="0" smtClean="0"/>
              <a:t>play a vital role however theoritisation alone cannot bring in result oriented inferences without being examined through statistical preferences. To eliminate mismatch and to bring in conjunction between various sciences and normative social science, especially in view of developments in science and technology Data Analysis through statistical method  could provide viable results in analysing the behavioural patterns of normative social science.</a:t>
            </a:r>
          </a:p>
          <a:p>
            <a:r>
              <a:rPr lang="en-US" dirty="0" smtClean="0"/>
              <a:t>The expansion of normative social science in the contemporary era needs to be probed thoroughly before authoring the research report for which data analysis and the tools of data are of vital significance</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86</TotalTime>
  <Words>448</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DATA ANALYSIS AND TOOLS IN LEGAL RESEARCH </vt:lpstr>
      <vt:lpstr>Introduction</vt:lpstr>
      <vt:lpstr>Relation between Law  and Statistics</vt:lpstr>
      <vt:lpstr>Features of Data Analysis</vt:lpstr>
      <vt:lpstr> Statistical instruments in Legal Research: </vt:lpstr>
      <vt:lpstr>The general Methods to  Analyse data </vt:lpstr>
      <vt:lpstr>Continued…</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AND TOOLS IN LEGAL RESEARCH </dc:title>
  <dc:creator>Law</dc:creator>
  <cp:lastModifiedBy>Law</cp:lastModifiedBy>
  <cp:revision>19</cp:revision>
  <dcterms:created xsi:type="dcterms:W3CDTF">2012-10-07T06:26:16Z</dcterms:created>
  <dcterms:modified xsi:type="dcterms:W3CDTF">2012-10-07T07:53:46Z</dcterms:modified>
</cp:coreProperties>
</file>